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Sora SemiBold"/>
      <p:regular r:id="rId23"/>
      <p:bold r:id="rId24"/>
    </p:embeddedFont>
    <p:embeddedFont>
      <p:font typeface="Raleway"/>
      <p:regular r:id="rId25"/>
      <p:bold r:id="rId26"/>
      <p:italic r:id="rId27"/>
      <p:boldItalic r:id="rId28"/>
    </p:embeddedFont>
    <p:embeddedFont>
      <p:font typeface="Assistant Medium"/>
      <p:regular r:id="rId29"/>
      <p:bold r:id="rId30"/>
    </p:embeddedFont>
    <p:embeddedFont>
      <p:font typeface="Assistant SemiBold"/>
      <p:regular r:id="rId31"/>
      <p:bold r:id="rId32"/>
    </p:embeddedFont>
    <p:embeddedFont>
      <p:font typeface="Assistant"/>
      <p:regular r:id="rId33"/>
      <p:bold r:id="rId34"/>
    </p:embeddedFont>
    <p:embeddedFont>
      <p:font typeface="Sora"/>
      <p:regular r:id="rId35"/>
      <p:bold r:id="rId36"/>
    </p:embeddedFont>
    <p:embeddedFont>
      <p:font typeface="DM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MSans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SoraSemiBold-bold.fntdata"/><Relationship Id="rId23" Type="http://schemas.openxmlformats.org/officeDocument/2006/relationships/font" Target="fonts/SoraSemiBol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ssistantMedium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AssistantSemiBold-regular.fntdata"/><Relationship Id="rId30" Type="http://schemas.openxmlformats.org/officeDocument/2006/relationships/font" Target="fonts/AssistantMedium-bold.fntdata"/><Relationship Id="rId11" Type="http://schemas.openxmlformats.org/officeDocument/2006/relationships/slide" Target="slides/slide7.xml"/><Relationship Id="rId33" Type="http://schemas.openxmlformats.org/officeDocument/2006/relationships/font" Target="fonts/Assistant-regular.fntdata"/><Relationship Id="rId10" Type="http://schemas.openxmlformats.org/officeDocument/2006/relationships/slide" Target="slides/slide6.xml"/><Relationship Id="rId32" Type="http://schemas.openxmlformats.org/officeDocument/2006/relationships/font" Target="fonts/AssistantSemiBold-bold.fntdata"/><Relationship Id="rId13" Type="http://schemas.openxmlformats.org/officeDocument/2006/relationships/slide" Target="slides/slide9.xml"/><Relationship Id="rId35" Type="http://schemas.openxmlformats.org/officeDocument/2006/relationships/font" Target="fonts/Sora-regular.fntdata"/><Relationship Id="rId12" Type="http://schemas.openxmlformats.org/officeDocument/2006/relationships/slide" Target="slides/slide8.xml"/><Relationship Id="rId34" Type="http://schemas.openxmlformats.org/officeDocument/2006/relationships/font" Target="fonts/Assistant-bold.fntdata"/><Relationship Id="rId15" Type="http://schemas.openxmlformats.org/officeDocument/2006/relationships/slide" Target="slides/slide11.xml"/><Relationship Id="rId37" Type="http://schemas.openxmlformats.org/officeDocument/2006/relationships/font" Target="fonts/DMSans-regular.fntdata"/><Relationship Id="rId14" Type="http://schemas.openxmlformats.org/officeDocument/2006/relationships/slide" Target="slides/slide10.xml"/><Relationship Id="rId36" Type="http://schemas.openxmlformats.org/officeDocument/2006/relationships/font" Target="fonts/Sora-bold.fntdata"/><Relationship Id="rId17" Type="http://schemas.openxmlformats.org/officeDocument/2006/relationships/slide" Target="slides/slide13.xml"/><Relationship Id="rId39" Type="http://schemas.openxmlformats.org/officeDocument/2006/relationships/font" Target="fonts/DMSans-italic.fntdata"/><Relationship Id="rId16" Type="http://schemas.openxmlformats.org/officeDocument/2006/relationships/slide" Target="slides/slide12.xml"/><Relationship Id="rId38" Type="http://schemas.openxmlformats.org/officeDocument/2006/relationships/font" Target="fonts/DMSans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aa49265a5b_1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3aa49265a5b_1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aa49265a5b_1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3aa49265a5b_1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aa49265a5b_1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aa49265a5b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3aa49265a5b_1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3aa49265a5b_1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d5260bdd85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d5260bdd85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3a9bfdfe62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3a9bfdfe62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0f4472569abbcb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0f4472569abbcb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54dda1946d_4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54dda1946d_4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aa49265a5b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aa49265a5b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aa49265a5b_1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aa49265a5b_1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aa49265a5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aa49265a5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aa49265a5b_1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aa49265a5b_1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1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9" Type="http://schemas.openxmlformats.org/officeDocument/2006/relationships/hyperlink" Target="http://bit.ly/2TtBDfr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hyperlink" Target="https://bit.ly/3A1uf1Q" TargetMode="External"/><Relationship Id="rId8" Type="http://schemas.openxmlformats.org/officeDocument/2006/relationships/hyperlink" Target="http://bit.ly/2TyoMs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4194525" y="-535925"/>
            <a:ext cx="6467000" cy="64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846725" y="2605850"/>
            <a:ext cx="4440718" cy="280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5604025" y="433200"/>
            <a:ext cx="2354300" cy="235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5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Google Shape;13;p2"/>
          <p:cNvCxnSpPr/>
          <p:nvPr/>
        </p:nvCxnSpPr>
        <p:spPr>
          <a:xfrm rot="10800000">
            <a:off x="8430775" y="558000"/>
            <a:ext cx="0" cy="461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" name="Google Shape;14;p2"/>
          <p:cNvSpPr txBox="1"/>
          <p:nvPr>
            <p:ph type="ctrTitle"/>
          </p:nvPr>
        </p:nvSpPr>
        <p:spPr>
          <a:xfrm>
            <a:off x="713225" y="922613"/>
            <a:ext cx="4528800" cy="280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13225" y="3796088"/>
            <a:ext cx="4528800" cy="4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2700000">
            <a:off x="5159712" y="2972987"/>
            <a:ext cx="4896927" cy="4896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2397" y="-4012525"/>
            <a:ext cx="5971325" cy="5971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" name="Google Shape;73;p11"/>
          <p:cNvCxnSpPr/>
          <p:nvPr/>
        </p:nvCxnSpPr>
        <p:spPr>
          <a:xfrm rot="10800000">
            <a:off x="719975" y="558000"/>
            <a:ext cx="0" cy="461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1"/>
          <p:cNvCxnSpPr/>
          <p:nvPr/>
        </p:nvCxnSpPr>
        <p:spPr>
          <a:xfrm rot="10800000">
            <a:off x="8430775" y="558000"/>
            <a:ext cx="0" cy="461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5" name="Google Shape;75;p11"/>
          <p:cNvPicPr preferRelativeResize="0"/>
          <p:nvPr/>
        </p:nvPicPr>
        <p:blipFill>
          <a:blip r:embed="rId4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713225" y="1723550"/>
            <a:ext cx="7717500" cy="10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713225" y="3003250"/>
            <a:ext cx="77175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-1698375" y="-75575"/>
            <a:ext cx="2967525" cy="2967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Google Shape;81;p13"/>
          <p:cNvCxnSpPr/>
          <p:nvPr/>
        </p:nvCxnSpPr>
        <p:spPr>
          <a:xfrm>
            <a:off x="35622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2" name="Google Shape;82;p13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5328875" y="1396025"/>
            <a:ext cx="6738200" cy="67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3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6931975" y="1686075"/>
            <a:ext cx="1878300" cy="187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2" type="title"/>
          </p:nvPr>
        </p:nvSpPr>
        <p:spPr>
          <a:xfrm>
            <a:off x="720000" y="1174550"/>
            <a:ext cx="1124400" cy="856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hasCustomPrompt="1" idx="3" type="title"/>
          </p:nvPr>
        </p:nvSpPr>
        <p:spPr>
          <a:xfrm>
            <a:off x="720000" y="3043500"/>
            <a:ext cx="1124400" cy="856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hasCustomPrompt="1" idx="4" type="title"/>
          </p:nvPr>
        </p:nvSpPr>
        <p:spPr>
          <a:xfrm>
            <a:off x="3653376" y="1174550"/>
            <a:ext cx="1124400" cy="856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hasCustomPrompt="1" idx="5" type="title"/>
          </p:nvPr>
        </p:nvSpPr>
        <p:spPr>
          <a:xfrm>
            <a:off x="3653375" y="3043500"/>
            <a:ext cx="1124400" cy="856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Sora"/>
              <a:buNone/>
              <a:defRPr sz="3000"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720000" y="1878783"/>
            <a:ext cx="2505300" cy="8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6" type="subTitle"/>
          </p:nvPr>
        </p:nvSpPr>
        <p:spPr>
          <a:xfrm>
            <a:off x="3653378" y="1878783"/>
            <a:ext cx="2505300" cy="8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7" type="subTitle"/>
          </p:nvPr>
        </p:nvSpPr>
        <p:spPr>
          <a:xfrm>
            <a:off x="720000" y="3747800"/>
            <a:ext cx="2505300" cy="8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8" type="subTitle"/>
          </p:nvPr>
        </p:nvSpPr>
        <p:spPr>
          <a:xfrm>
            <a:off x="3653378" y="3747800"/>
            <a:ext cx="2505300" cy="8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13226" y="2890525"/>
            <a:ext cx="2905400" cy="290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231650" y="-857475"/>
            <a:ext cx="4536225" cy="45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-882950" y="1368538"/>
            <a:ext cx="3507575" cy="3507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4"/>
          <p:cNvCxnSpPr/>
          <p:nvPr/>
        </p:nvCxnSpPr>
        <p:spPr>
          <a:xfrm>
            <a:off x="35622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14"/>
          <p:cNvCxnSpPr/>
          <p:nvPr/>
        </p:nvCxnSpPr>
        <p:spPr>
          <a:xfrm>
            <a:off x="70200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9" name="Google Shape;99;p14"/>
          <p:cNvPicPr preferRelativeResize="0"/>
          <p:nvPr/>
        </p:nvPicPr>
        <p:blipFill>
          <a:blip r:embed="rId5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>
            <p:ph type="title"/>
          </p:nvPr>
        </p:nvSpPr>
        <p:spPr>
          <a:xfrm>
            <a:off x="3413225" y="2294925"/>
            <a:ext cx="5017500" cy="16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hasCustomPrompt="1" idx="2" type="title"/>
          </p:nvPr>
        </p:nvSpPr>
        <p:spPr>
          <a:xfrm>
            <a:off x="6557575" y="1180075"/>
            <a:ext cx="1873200" cy="94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i="1"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5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-1253500" y="-303075"/>
            <a:ext cx="5825500" cy="58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flipH="1">
            <a:off x="-1025750" y="1872275"/>
            <a:ext cx="3374675" cy="3374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" name="Google Shape;105;p15"/>
          <p:cNvCxnSpPr/>
          <p:nvPr/>
        </p:nvCxnSpPr>
        <p:spPr>
          <a:xfrm>
            <a:off x="876802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5"/>
          <p:cNvCxnSpPr/>
          <p:nvPr/>
        </p:nvCxnSpPr>
        <p:spPr>
          <a:xfrm rot="10800000">
            <a:off x="-1975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7" name="Google Shape;107;p15"/>
          <p:cNvPicPr preferRelativeResize="0"/>
          <p:nvPr/>
        </p:nvPicPr>
        <p:blipFill>
          <a:blip r:embed="rId4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/>
          <p:nvPr>
            <p:ph type="title"/>
          </p:nvPr>
        </p:nvSpPr>
        <p:spPr>
          <a:xfrm>
            <a:off x="3734125" y="3369638"/>
            <a:ext cx="46968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9" name="Google Shape;109;p15"/>
          <p:cNvSpPr txBox="1"/>
          <p:nvPr>
            <p:ph idx="1" type="subTitle"/>
          </p:nvPr>
        </p:nvSpPr>
        <p:spPr>
          <a:xfrm>
            <a:off x="3734125" y="1312163"/>
            <a:ext cx="4696800" cy="20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3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2" name="Google Shape;112;p16"/>
          <p:cNvCxnSpPr>
            <a:endCxn id="113" idx="2"/>
          </p:cNvCxnSpPr>
          <p:nvPr/>
        </p:nvCxnSpPr>
        <p:spPr>
          <a:xfrm rot="10800000">
            <a:off x="348400" y="539525"/>
            <a:ext cx="0" cy="4624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4" name="Google Shape;114;p1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261400" y="3196625"/>
            <a:ext cx="2914275" cy="291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4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17" name="Google Shape;117;p17"/>
          <p:cNvCxnSpPr/>
          <p:nvPr/>
        </p:nvCxnSpPr>
        <p:spPr>
          <a:xfrm>
            <a:off x="713225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8" name="Google Shape;118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640050" y="774850"/>
            <a:ext cx="2770950" cy="277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21" name="Google Shape;121;p18"/>
          <p:cNvCxnSpPr>
            <a:endCxn id="122" idx="2"/>
          </p:cNvCxnSpPr>
          <p:nvPr/>
        </p:nvCxnSpPr>
        <p:spPr>
          <a:xfrm rot="10800000">
            <a:off x="8799025" y="551700"/>
            <a:ext cx="0" cy="4620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3" name="Google Shape;123;p1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591850" y="3432750"/>
            <a:ext cx="2755900" cy="275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398525" y="3252425"/>
            <a:ext cx="2985000" cy="29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256026" y="-410600"/>
            <a:ext cx="4019500" cy="4019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Google Shape;127;p19"/>
          <p:cNvCxnSpPr/>
          <p:nvPr/>
        </p:nvCxnSpPr>
        <p:spPr>
          <a:xfrm>
            <a:off x="70200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9"/>
          <p:cNvSpPr txBox="1"/>
          <p:nvPr>
            <p:ph type="title"/>
          </p:nvPr>
        </p:nvSpPr>
        <p:spPr>
          <a:xfrm>
            <a:off x="720000" y="1374175"/>
            <a:ext cx="4137300" cy="16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9" name="Google Shape;129;p19"/>
          <p:cNvSpPr txBox="1"/>
          <p:nvPr>
            <p:ph idx="1" type="subTitle"/>
          </p:nvPr>
        </p:nvSpPr>
        <p:spPr>
          <a:xfrm>
            <a:off x="720000" y="3031975"/>
            <a:ext cx="4137300" cy="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0" name="Google Shape;130;p19"/>
          <p:cNvSpPr/>
          <p:nvPr>
            <p:ph idx="2" type="pic"/>
          </p:nvPr>
        </p:nvSpPr>
        <p:spPr>
          <a:xfrm>
            <a:off x="4857275" y="679650"/>
            <a:ext cx="3352800" cy="3784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329950" y="49650"/>
            <a:ext cx="5637900" cy="563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2503250" y="2898225"/>
            <a:ext cx="6317600" cy="6317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" name="Google Shape;134;p20"/>
          <p:cNvCxnSpPr/>
          <p:nvPr/>
        </p:nvCxnSpPr>
        <p:spPr>
          <a:xfrm>
            <a:off x="70200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20"/>
          <p:cNvSpPr txBox="1"/>
          <p:nvPr>
            <p:ph type="title"/>
          </p:nvPr>
        </p:nvSpPr>
        <p:spPr>
          <a:xfrm>
            <a:off x="1291725" y="1637550"/>
            <a:ext cx="29850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6" name="Google Shape;136;p20"/>
          <p:cNvSpPr txBox="1"/>
          <p:nvPr>
            <p:ph idx="1" type="subTitle"/>
          </p:nvPr>
        </p:nvSpPr>
        <p:spPr>
          <a:xfrm>
            <a:off x="1291725" y="2700750"/>
            <a:ext cx="29850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324100" y="-1052825"/>
            <a:ext cx="3744700" cy="55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324100" y="586375"/>
            <a:ext cx="2396300" cy="239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6044450" y="1787535"/>
            <a:ext cx="4006050" cy="4936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5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" name="Google Shape;21;p3"/>
          <p:cNvCxnSpPr/>
          <p:nvPr/>
        </p:nvCxnSpPr>
        <p:spPr>
          <a:xfrm>
            <a:off x="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Google Shape;22;p3"/>
          <p:cNvSpPr txBox="1"/>
          <p:nvPr>
            <p:ph type="title"/>
          </p:nvPr>
        </p:nvSpPr>
        <p:spPr>
          <a:xfrm>
            <a:off x="713225" y="2338425"/>
            <a:ext cx="5067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Sora"/>
              <a:buNone/>
              <a:defRPr sz="36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2" type="title"/>
          </p:nvPr>
        </p:nvSpPr>
        <p:spPr>
          <a:xfrm>
            <a:off x="713225" y="1012925"/>
            <a:ext cx="1871100" cy="127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i="1"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689722" y="2121078"/>
            <a:ext cx="6109425" cy="610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724135" y="257560"/>
            <a:ext cx="3960065" cy="39600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21"/>
          <p:cNvCxnSpPr/>
          <p:nvPr/>
        </p:nvCxnSpPr>
        <p:spPr>
          <a:xfrm>
            <a:off x="876802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1"/>
          <p:cNvSpPr txBox="1"/>
          <p:nvPr>
            <p:ph type="title"/>
          </p:nvPr>
        </p:nvSpPr>
        <p:spPr>
          <a:xfrm>
            <a:off x="4865999" y="1501200"/>
            <a:ext cx="2994000" cy="10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1" type="subTitle"/>
          </p:nvPr>
        </p:nvSpPr>
        <p:spPr>
          <a:xfrm>
            <a:off x="4866150" y="2562000"/>
            <a:ext cx="2994000" cy="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SECTION_TITLE_AND_DESCRIPTION_1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2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-2318300" y="2764450"/>
            <a:ext cx="6088050" cy="608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146200" y="-2336050"/>
            <a:ext cx="4119075" cy="411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7746950" y="1488975"/>
            <a:ext cx="3374675" cy="337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2720834" y="-2871475"/>
            <a:ext cx="4119075" cy="41191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Google Shape;148;p22"/>
          <p:cNvCxnSpPr/>
          <p:nvPr/>
        </p:nvCxnSpPr>
        <p:spPr>
          <a:xfrm>
            <a:off x="35622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2"/>
          <p:cNvCxnSpPr/>
          <p:nvPr/>
        </p:nvCxnSpPr>
        <p:spPr>
          <a:xfrm>
            <a:off x="70200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22"/>
          <p:cNvSpPr txBox="1"/>
          <p:nvPr>
            <p:ph idx="1" type="subTitle"/>
          </p:nvPr>
        </p:nvSpPr>
        <p:spPr>
          <a:xfrm>
            <a:off x="1722750" y="2208638"/>
            <a:ext cx="5698500" cy="11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1" name="Google Shape;151;p22"/>
          <p:cNvSpPr txBox="1"/>
          <p:nvPr>
            <p:ph type="title"/>
          </p:nvPr>
        </p:nvSpPr>
        <p:spPr>
          <a:xfrm>
            <a:off x="1722750" y="1738450"/>
            <a:ext cx="56985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>
            <a:off x="720000" y="1112023"/>
            <a:ext cx="7704000" cy="20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584078"/>
              </a:buClr>
              <a:buSzPts val="1400"/>
              <a:buFont typeface="Assistan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3"/>
              </a:buClr>
              <a:buSzPts val="1400"/>
              <a:buFont typeface="Assistan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3"/>
              </a:buClr>
              <a:buSzPts val="1400"/>
              <a:buFont typeface="Assistan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3"/>
              </a:buClr>
              <a:buSzPts val="1400"/>
              <a:buFont typeface="Assistan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3"/>
              </a:buClr>
              <a:buSzPts val="1400"/>
              <a:buFont typeface="Assistan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3"/>
              </a:buClr>
              <a:buSzPts val="1400"/>
              <a:buFont typeface="Assistan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3"/>
              </a:buClr>
              <a:buSzPts val="1400"/>
              <a:buFont typeface="Assistan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3"/>
              </a:buClr>
              <a:buSzPts val="1400"/>
              <a:buFont typeface="Assistan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3"/>
              </a:buClr>
              <a:buSzPts val="1400"/>
              <a:buFont typeface="Assistant"/>
              <a:buChar char="■"/>
              <a:defRPr/>
            </a:lvl9pPr>
          </a:lstStyle>
          <a:p/>
        </p:txBody>
      </p:sp>
      <p:cxnSp>
        <p:nvCxnSpPr>
          <p:cNvPr id="155" name="Google Shape;155;p23"/>
          <p:cNvCxnSpPr/>
          <p:nvPr/>
        </p:nvCxnSpPr>
        <p:spPr>
          <a:xfrm>
            <a:off x="713225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6" name="Google Shape;156;p2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-1874575" y="3190775"/>
            <a:ext cx="2967300" cy="296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648001" y="-378825"/>
            <a:ext cx="4019500" cy="40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p24"/>
          <p:cNvCxnSpPr/>
          <p:nvPr/>
        </p:nvCxnSpPr>
        <p:spPr>
          <a:xfrm>
            <a:off x="35622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0" name="Google Shape;160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819700" y="2534825"/>
            <a:ext cx="4402400" cy="44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" type="subTitle"/>
          </p:nvPr>
        </p:nvSpPr>
        <p:spPr>
          <a:xfrm>
            <a:off x="5012625" y="2534825"/>
            <a:ext cx="2460900" cy="14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3" name="Google Shape;163;p24"/>
          <p:cNvSpPr txBox="1"/>
          <p:nvPr>
            <p:ph idx="2" type="subTitle"/>
          </p:nvPr>
        </p:nvSpPr>
        <p:spPr>
          <a:xfrm>
            <a:off x="1670450" y="2534825"/>
            <a:ext cx="2460900" cy="14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4" name="Google Shape;164;p24"/>
          <p:cNvSpPr txBox="1"/>
          <p:nvPr>
            <p:ph idx="3" type="subTitle"/>
          </p:nvPr>
        </p:nvSpPr>
        <p:spPr>
          <a:xfrm>
            <a:off x="1670451" y="2102800"/>
            <a:ext cx="2460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4" type="subTitle"/>
          </p:nvPr>
        </p:nvSpPr>
        <p:spPr>
          <a:xfrm>
            <a:off x="5012649" y="2102800"/>
            <a:ext cx="2460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476411" y="-133800"/>
            <a:ext cx="4737800" cy="4737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25"/>
          <p:cNvCxnSpPr/>
          <p:nvPr/>
        </p:nvCxnSpPr>
        <p:spPr>
          <a:xfrm>
            <a:off x="879007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9" name="Google Shape;169;p2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2419881" y="2651936"/>
            <a:ext cx="4619750" cy="461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1" type="subTitle"/>
          </p:nvPr>
        </p:nvSpPr>
        <p:spPr>
          <a:xfrm>
            <a:off x="4933940" y="1810250"/>
            <a:ext cx="2928600" cy="20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2" name="Google Shape;172;p25"/>
          <p:cNvSpPr txBox="1"/>
          <p:nvPr>
            <p:ph idx="2" type="subTitle"/>
          </p:nvPr>
        </p:nvSpPr>
        <p:spPr>
          <a:xfrm>
            <a:off x="1281450" y="1810250"/>
            <a:ext cx="2928600" cy="20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2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4" name="Google Shape;174;p26"/>
          <p:cNvCxnSpPr/>
          <p:nvPr/>
        </p:nvCxnSpPr>
        <p:spPr>
          <a:xfrm rot="10800000">
            <a:off x="713225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2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206104" y="871655"/>
            <a:ext cx="3200775" cy="320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7" name="Google Shape;177;p26"/>
          <p:cNvSpPr txBox="1"/>
          <p:nvPr>
            <p:ph idx="1" type="subTitle"/>
          </p:nvPr>
        </p:nvSpPr>
        <p:spPr>
          <a:xfrm>
            <a:off x="5055275" y="2362375"/>
            <a:ext cx="2505600" cy="20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●"/>
              <a:defRPr b="0">
                <a:latin typeface="Assistant"/>
                <a:ea typeface="Assistant"/>
                <a:cs typeface="Assistant"/>
                <a:sym typeface="Assistan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■"/>
              <a:defRPr sz="2800"/>
            </a:lvl9pPr>
          </a:lstStyle>
          <a:p/>
        </p:txBody>
      </p:sp>
      <p:sp>
        <p:nvSpPr>
          <p:cNvPr id="178" name="Google Shape;178;p26"/>
          <p:cNvSpPr txBox="1"/>
          <p:nvPr>
            <p:ph idx="2" type="subTitle"/>
          </p:nvPr>
        </p:nvSpPr>
        <p:spPr>
          <a:xfrm>
            <a:off x="1583300" y="2362375"/>
            <a:ext cx="2505600" cy="20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●"/>
              <a:defRPr b="0">
                <a:latin typeface="Assistant"/>
                <a:ea typeface="Assistant"/>
                <a:cs typeface="Assistant"/>
                <a:sym typeface="Assistan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51200"/>
              </a:buClr>
              <a:buSzPts val="1400"/>
              <a:buFont typeface="Actor"/>
              <a:buChar char="■"/>
              <a:defRPr sz="2800"/>
            </a:lvl9pPr>
          </a:lstStyle>
          <a:p/>
        </p:txBody>
      </p:sp>
      <p:sp>
        <p:nvSpPr>
          <p:cNvPr id="179" name="Google Shape;179;p26"/>
          <p:cNvSpPr txBox="1"/>
          <p:nvPr>
            <p:ph idx="3" type="subTitle"/>
          </p:nvPr>
        </p:nvSpPr>
        <p:spPr>
          <a:xfrm>
            <a:off x="5055275" y="191897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180" name="Google Shape;180;p26"/>
          <p:cNvSpPr txBox="1"/>
          <p:nvPr>
            <p:ph idx="4" type="subTitle"/>
          </p:nvPr>
        </p:nvSpPr>
        <p:spPr>
          <a:xfrm>
            <a:off x="1583075" y="191897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" name="Google Shape;182;p27"/>
          <p:cNvCxnSpPr/>
          <p:nvPr/>
        </p:nvCxnSpPr>
        <p:spPr>
          <a:xfrm>
            <a:off x="8769950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7"/>
          <p:cNvCxnSpPr/>
          <p:nvPr/>
        </p:nvCxnSpPr>
        <p:spPr>
          <a:xfrm rot="10800000">
            <a:off x="-17825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4" name="Google Shape;184;p2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rot="958769">
            <a:off x="7256768" y="3090194"/>
            <a:ext cx="3546911" cy="354691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6" name="Google Shape;186;p27"/>
          <p:cNvSpPr txBox="1"/>
          <p:nvPr>
            <p:ph idx="1" type="subTitle"/>
          </p:nvPr>
        </p:nvSpPr>
        <p:spPr>
          <a:xfrm>
            <a:off x="1438275" y="1655957"/>
            <a:ext cx="4454400" cy="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7" name="Google Shape;187;p27"/>
          <p:cNvSpPr txBox="1"/>
          <p:nvPr>
            <p:ph idx="2" type="subTitle"/>
          </p:nvPr>
        </p:nvSpPr>
        <p:spPr>
          <a:xfrm>
            <a:off x="1438275" y="4079602"/>
            <a:ext cx="4454400" cy="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8" name="Google Shape;188;p27"/>
          <p:cNvSpPr txBox="1"/>
          <p:nvPr>
            <p:ph idx="3" type="subTitle"/>
          </p:nvPr>
        </p:nvSpPr>
        <p:spPr>
          <a:xfrm>
            <a:off x="3251328" y="2867779"/>
            <a:ext cx="4454400" cy="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9" name="Google Shape;189;p27"/>
          <p:cNvSpPr txBox="1"/>
          <p:nvPr>
            <p:ph idx="4" type="subTitle"/>
          </p:nvPr>
        </p:nvSpPr>
        <p:spPr>
          <a:xfrm>
            <a:off x="1438275" y="1327675"/>
            <a:ext cx="4454400" cy="46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0" name="Google Shape;190;p27"/>
          <p:cNvSpPr txBox="1"/>
          <p:nvPr>
            <p:ph idx="5" type="subTitle"/>
          </p:nvPr>
        </p:nvSpPr>
        <p:spPr>
          <a:xfrm>
            <a:off x="1438275" y="3751324"/>
            <a:ext cx="4454400" cy="46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1" name="Google Shape;191;p27"/>
          <p:cNvSpPr txBox="1"/>
          <p:nvPr>
            <p:ph idx="6" type="subTitle"/>
          </p:nvPr>
        </p:nvSpPr>
        <p:spPr>
          <a:xfrm>
            <a:off x="3251325" y="2539500"/>
            <a:ext cx="4454400" cy="46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3" name="Google Shape;193;p28"/>
          <p:cNvCxnSpPr/>
          <p:nvPr/>
        </p:nvCxnSpPr>
        <p:spPr>
          <a:xfrm>
            <a:off x="879007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4" name="Google Shape;194;p2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2498500">
            <a:off x="-1773491" y="3199310"/>
            <a:ext cx="3924181" cy="392418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6" name="Google Shape;196;p28"/>
          <p:cNvSpPr txBox="1"/>
          <p:nvPr>
            <p:ph idx="1" type="subTitle"/>
          </p:nvPr>
        </p:nvSpPr>
        <p:spPr>
          <a:xfrm>
            <a:off x="844800" y="2538451"/>
            <a:ext cx="2211900" cy="12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7" name="Google Shape;197;p28"/>
          <p:cNvSpPr txBox="1"/>
          <p:nvPr>
            <p:ph idx="2" type="subTitle"/>
          </p:nvPr>
        </p:nvSpPr>
        <p:spPr>
          <a:xfrm>
            <a:off x="3450550" y="2538451"/>
            <a:ext cx="2211900" cy="12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8" name="Google Shape;198;p28"/>
          <p:cNvSpPr txBox="1"/>
          <p:nvPr>
            <p:ph idx="3" type="subTitle"/>
          </p:nvPr>
        </p:nvSpPr>
        <p:spPr>
          <a:xfrm>
            <a:off x="6047375" y="2538450"/>
            <a:ext cx="2211900" cy="12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9" name="Google Shape;199;p28"/>
          <p:cNvSpPr txBox="1"/>
          <p:nvPr>
            <p:ph idx="4" type="subTitle"/>
          </p:nvPr>
        </p:nvSpPr>
        <p:spPr>
          <a:xfrm>
            <a:off x="844800" y="2247425"/>
            <a:ext cx="22119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0" name="Google Shape;200;p28"/>
          <p:cNvSpPr txBox="1"/>
          <p:nvPr>
            <p:ph idx="5" type="subTitle"/>
          </p:nvPr>
        </p:nvSpPr>
        <p:spPr>
          <a:xfrm>
            <a:off x="3450553" y="2247425"/>
            <a:ext cx="22119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1" name="Google Shape;201;p28"/>
          <p:cNvSpPr txBox="1"/>
          <p:nvPr>
            <p:ph idx="6" type="subTitle"/>
          </p:nvPr>
        </p:nvSpPr>
        <p:spPr>
          <a:xfrm>
            <a:off x="6047375" y="2247425"/>
            <a:ext cx="22119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3" name="Google Shape;203;p29"/>
          <p:cNvCxnSpPr/>
          <p:nvPr/>
        </p:nvCxnSpPr>
        <p:spPr>
          <a:xfrm>
            <a:off x="70200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4" name="Google Shape;204;p2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819675" y="488325"/>
            <a:ext cx="3207950" cy="320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8274250" y="3231450"/>
            <a:ext cx="1878100" cy="187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7" name="Google Shape;207;p29"/>
          <p:cNvSpPr txBox="1"/>
          <p:nvPr>
            <p:ph idx="1" type="subTitle"/>
          </p:nvPr>
        </p:nvSpPr>
        <p:spPr>
          <a:xfrm>
            <a:off x="1388275" y="1909099"/>
            <a:ext cx="26967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8" name="Google Shape;208;p29"/>
          <p:cNvSpPr txBox="1"/>
          <p:nvPr>
            <p:ph idx="2" type="subTitle"/>
          </p:nvPr>
        </p:nvSpPr>
        <p:spPr>
          <a:xfrm>
            <a:off x="5059022" y="1909099"/>
            <a:ext cx="26967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9" name="Google Shape;209;p29"/>
          <p:cNvSpPr txBox="1"/>
          <p:nvPr>
            <p:ph idx="3" type="subTitle"/>
          </p:nvPr>
        </p:nvSpPr>
        <p:spPr>
          <a:xfrm>
            <a:off x="1388275" y="3737000"/>
            <a:ext cx="26967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0" name="Google Shape;210;p29"/>
          <p:cNvSpPr txBox="1"/>
          <p:nvPr>
            <p:ph idx="4" type="subTitle"/>
          </p:nvPr>
        </p:nvSpPr>
        <p:spPr>
          <a:xfrm>
            <a:off x="5059022" y="3737000"/>
            <a:ext cx="2696700" cy="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1" name="Google Shape;211;p29"/>
          <p:cNvSpPr txBox="1"/>
          <p:nvPr>
            <p:ph idx="5" type="subTitle"/>
          </p:nvPr>
        </p:nvSpPr>
        <p:spPr>
          <a:xfrm>
            <a:off x="1388275" y="1673238"/>
            <a:ext cx="2696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2" name="Google Shape;212;p29"/>
          <p:cNvSpPr txBox="1"/>
          <p:nvPr>
            <p:ph idx="6" type="subTitle"/>
          </p:nvPr>
        </p:nvSpPr>
        <p:spPr>
          <a:xfrm>
            <a:off x="1388275" y="3501225"/>
            <a:ext cx="2696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3" name="Google Shape;213;p29"/>
          <p:cNvSpPr txBox="1"/>
          <p:nvPr>
            <p:ph idx="7" type="subTitle"/>
          </p:nvPr>
        </p:nvSpPr>
        <p:spPr>
          <a:xfrm>
            <a:off x="5058992" y="1673238"/>
            <a:ext cx="2696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4" name="Google Shape;214;p29"/>
          <p:cNvSpPr txBox="1"/>
          <p:nvPr>
            <p:ph idx="8" type="subTitle"/>
          </p:nvPr>
        </p:nvSpPr>
        <p:spPr>
          <a:xfrm>
            <a:off x="5058992" y="3501225"/>
            <a:ext cx="2696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">
  <p:cSld name="CUSTOM_12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" name="Google Shape;216;p30"/>
          <p:cNvCxnSpPr/>
          <p:nvPr/>
        </p:nvCxnSpPr>
        <p:spPr>
          <a:xfrm>
            <a:off x="879007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7" name="Google Shape;217;p3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588650" y="3411950"/>
            <a:ext cx="3103125" cy="310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0"/>
          <p:cNvSpPr txBox="1"/>
          <p:nvPr>
            <p:ph idx="1" type="subTitle"/>
          </p:nvPr>
        </p:nvSpPr>
        <p:spPr>
          <a:xfrm>
            <a:off x="1148800" y="1974350"/>
            <a:ext cx="2073000" cy="3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200"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19" name="Google Shape;219;p30"/>
          <p:cNvSpPr txBox="1"/>
          <p:nvPr>
            <p:ph idx="2" type="subTitle"/>
          </p:nvPr>
        </p:nvSpPr>
        <p:spPr>
          <a:xfrm>
            <a:off x="1148850" y="2232125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0" name="Google Shape;220;p30"/>
          <p:cNvSpPr txBox="1"/>
          <p:nvPr>
            <p:ph idx="3" type="subTitle"/>
          </p:nvPr>
        </p:nvSpPr>
        <p:spPr>
          <a:xfrm>
            <a:off x="2342125" y="3766998"/>
            <a:ext cx="2073000" cy="3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200"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21" name="Google Shape;221;p30"/>
          <p:cNvSpPr txBox="1"/>
          <p:nvPr>
            <p:ph idx="4" type="subTitle"/>
          </p:nvPr>
        </p:nvSpPr>
        <p:spPr>
          <a:xfrm>
            <a:off x="2342175" y="4056071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2" name="Google Shape;222;p30"/>
          <p:cNvSpPr txBox="1"/>
          <p:nvPr>
            <p:ph idx="5" type="subTitle"/>
          </p:nvPr>
        </p:nvSpPr>
        <p:spPr>
          <a:xfrm>
            <a:off x="3535450" y="1974350"/>
            <a:ext cx="2073000" cy="3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200"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23" name="Google Shape;223;p30"/>
          <p:cNvSpPr txBox="1"/>
          <p:nvPr>
            <p:ph idx="6" type="subTitle"/>
          </p:nvPr>
        </p:nvSpPr>
        <p:spPr>
          <a:xfrm>
            <a:off x="3535500" y="2232125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4" name="Google Shape;224;p30"/>
          <p:cNvSpPr txBox="1"/>
          <p:nvPr>
            <p:ph idx="7" type="subTitle"/>
          </p:nvPr>
        </p:nvSpPr>
        <p:spPr>
          <a:xfrm>
            <a:off x="5922100" y="1974350"/>
            <a:ext cx="2073000" cy="3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200"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25" name="Google Shape;225;p30"/>
          <p:cNvSpPr txBox="1"/>
          <p:nvPr>
            <p:ph idx="8" type="subTitle"/>
          </p:nvPr>
        </p:nvSpPr>
        <p:spPr>
          <a:xfrm>
            <a:off x="5922150" y="2232125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6" name="Google Shape;226;p30"/>
          <p:cNvSpPr txBox="1"/>
          <p:nvPr>
            <p:ph idx="9" type="subTitle"/>
          </p:nvPr>
        </p:nvSpPr>
        <p:spPr>
          <a:xfrm>
            <a:off x="4728775" y="3766998"/>
            <a:ext cx="2073000" cy="3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200"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27" name="Google Shape;227;p30"/>
          <p:cNvSpPr txBox="1"/>
          <p:nvPr>
            <p:ph idx="13" type="subTitle"/>
          </p:nvPr>
        </p:nvSpPr>
        <p:spPr>
          <a:xfrm>
            <a:off x="4728825" y="4056071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8" name="Google Shape;228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112025"/>
            <a:ext cx="7704000" cy="3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cxnSp>
        <p:nvCxnSpPr>
          <p:cNvPr id="27" name="Google Shape;27;p4"/>
          <p:cNvCxnSpPr/>
          <p:nvPr/>
        </p:nvCxnSpPr>
        <p:spPr>
          <a:xfrm>
            <a:off x="713225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" name="Google Shape;28;p4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-1874575" y="3190775"/>
            <a:ext cx="2967300" cy="296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1" name="Google Shape;231;p31"/>
          <p:cNvSpPr txBox="1"/>
          <p:nvPr>
            <p:ph idx="1" type="subTitle"/>
          </p:nvPr>
        </p:nvSpPr>
        <p:spPr>
          <a:xfrm>
            <a:off x="720000" y="1906674"/>
            <a:ext cx="21816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2" name="Google Shape;232;p31"/>
          <p:cNvSpPr txBox="1"/>
          <p:nvPr>
            <p:ph idx="2" type="subTitle"/>
          </p:nvPr>
        </p:nvSpPr>
        <p:spPr>
          <a:xfrm>
            <a:off x="3579000" y="1906674"/>
            <a:ext cx="21900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3" name="Google Shape;233;p31"/>
          <p:cNvSpPr txBox="1"/>
          <p:nvPr>
            <p:ph idx="3" type="subTitle"/>
          </p:nvPr>
        </p:nvSpPr>
        <p:spPr>
          <a:xfrm>
            <a:off x="720000" y="3731475"/>
            <a:ext cx="21816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4" name="Google Shape;234;p31"/>
          <p:cNvSpPr txBox="1"/>
          <p:nvPr>
            <p:ph idx="4" type="subTitle"/>
          </p:nvPr>
        </p:nvSpPr>
        <p:spPr>
          <a:xfrm>
            <a:off x="3579000" y="3731475"/>
            <a:ext cx="21900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5" name="Google Shape;235;p31"/>
          <p:cNvSpPr txBox="1"/>
          <p:nvPr>
            <p:ph idx="5" type="subTitle"/>
          </p:nvPr>
        </p:nvSpPr>
        <p:spPr>
          <a:xfrm>
            <a:off x="6438000" y="1906674"/>
            <a:ext cx="21900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6" name="Google Shape;236;p31"/>
          <p:cNvSpPr txBox="1"/>
          <p:nvPr>
            <p:ph idx="6" type="subTitle"/>
          </p:nvPr>
        </p:nvSpPr>
        <p:spPr>
          <a:xfrm>
            <a:off x="6438000" y="3731475"/>
            <a:ext cx="21900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7" name="Google Shape;237;p31"/>
          <p:cNvSpPr txBox="1"/>
          <p:nvPr>
            <p:ph idx="7" type="subTitle"/>
          </p:nvPr>
        </p:nvSpPr>
        <p:spPr>
          <a:xfrm>
            <a:off x="724290" y="1668700"/>
            <a:ext cx="2173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8" name="Google Shape;238;p31"/>
          <p:cNvSpPr txBox="1"/>
          <p:nvPr>
            <p:ph idx="8" type="subTitle"/>
          </p:nvPr>
        </p:nvSpPr>
        <p:spPr>
          <a:xfrm>
            <a:off x="3583303" y="1668700"/>
            <a:ext cx="218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9" name="Google Shape;239;p31"/>
          <p:cNvSpPr txBox="1"/>
          <p:nvPr>
            <p:ph idx="9" type="subTitle"/>
          </p:nvPr>
        </p:nvSpPr>
        <p:spPr>
          <a:xfrm>
            <a:off x="6442298" y="1668700"/>
            <a:ext cx="218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0" name="Google Shape;240;p31"/>
          <p:cNvSpPr txBox="1"/>
          <p:nvPr>
            <p:ph idx="13" type="subTitle"/>
          </p:nvPr>
        </p:nvSpPr>
        <p:spPr>
          <a:xfrm>
            <a:off x="724290" y="3493477"/>
            <a:ext cx="2173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1" name="Google Shape;241;p31"/>
          <p:cNvSpPr txBox="1"/>
          <p:nvPr>
            <p:ph idx="14" type="subTitle"/>
          </p:nvPr>
        </p:nvSpPr>
        <p:spPr>
          <a:xfrm>
            <a:off x="3583303" y="3493477"/>
            <a:ext cx="218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2" name="Google Shape;242;p31"/>
          <p:cNvSpPr txBox="1"/>
          <p:nvPr>
            <p:ph idx="15" type="subTitle"/>
          </p:nvPr>
        </p:nvSpPr>
        <p:spPr>
          <a:xfrm>
            <a:off x="6442298" y="3493477"/>
            <a:ext cx="218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2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b="1"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pic>
        <p:nvPicPr>
          <p:cNvPr id="243" name="Google Shape;243;p3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539128" y="4081775"/>
            <a:ext cx="3013950" cy="3013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p31"/>
          <p:cNvCxnSpPr/>
          <p:nvPr/>
        </p:nvCxnSpPr>
        <p:spPr>
          <a:xfrm>
            <a:off x="35622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-1986275" y="1790775"/>
            <a:ext cx="4222800" cy="42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840364" y="-53511"/>
            <a:ext cx="4482275" cy="4482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p32"/>
          <p:cNvCxnSpPr/>
          <p:nvPr/>
        </p:nvCxnSpPr>
        <p:spPr>
          <a:xfrm rot="10800000">
            <a:off x="-1975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9" name="Google Shape;249;p32"/>
          <p:cNvSpPr txBox="1"/>
          <p:nvPr>
            <p:ph hasCustomPrompt="1" type="title"/>
          </p:nvPr>
        </p:nvSpPr>
        <p:spPr>
          <a:xfrm>
            <a:off x="1851150" y="552100"/>
            <a:ext cx="54417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t>xx%</a:t>
            </a:r>
          </a:p>
        </p:txBody>
      </p:sp>
      <p:sp>
        <p:nvSpPr>
          <p:cNvPr id="250" name="Google Shape;250;p32"/>
          <p:cNvSpPr txBox="1"/>
          <p:nvPr>
            <p:ph idx="1" type="subTitle"/>
          </p:nvPr>
        </p:nvSpPr>
        <p:spPr>
          <a:xfrm>
            <a:off x="1851150" y="1288066"/>
            <a:ext cx="5441700" cy="4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sistant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/>
        </p:txBody>
      </p:sp>
      <p:sp>
        <p:nvSpPr>
          <p:cNvPr id="251" name="Google Shape;251;p32"/>
          <p:cNvSpPr txBox="1"/>
          <p:nvPr>
            <p:ph hasCustomPrompt="1" idx="2" type="title"/>
          </p:nvPr>
        </p:nvSpPr>
        <p:spPr>
          <a:xfrm>
            <a:off x="1851150" y="1991211"/>
            <a:ext cx="54417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32"/>
          <p:cNvSpPr txBox="1"/>
          <p:nvPr>
            <p:ph idx="3" type="subTitle"/>
          </p:nvPr>
        </p:nvSpPr>
        <p:spPr>
          <a:xfrm>
            <a:off x="1851150" y="2727173"/>
            <a:ext cx="5441700" cy="4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sistant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/>
        </p:txBody>
      </p:sp>
      <p:sp>
        <p:nvSpPr>
          <p:cNvPr id="253" name="Google Shape;253;p32"/>
          <p:cNvSpPr txBox="1"/>
          <p:nvPr>
            <p:ph hasCustomPrompt="1" idx="4" type="title"/>
          </p:nvPr>
        </p:nvSpPr>
        <p:spPr>
          <a:xfrm>
            <a:off x="1851150" y="3430323"/>
            <a:ext cx="54417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ora"/>
              <a:buNone/>
              <a:defRPr sz="6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32"/>
          <p:cNvSpPr txBox="1"/>
          <p:nvPr>
            <p:ph idx="5" type="subTitle"/>
          </p:nvPr>
        </p:nvSpPr>
        <p:spPr>
          <a:xfrm>
            <a:off x="1851150" y="4166298"/>
            <a:ext cx="5441700" cy="4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sistant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sistant"/>
              <a:buNone/>
              <a:defRPr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3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2700000">
            <a:off x="7397686" y="898763"/>
            <a:ext cx="3936075" cy="393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1616618" y="381350"/>
            <a:ext cx="4217000" cy="421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8" name="Google Shape;258;p33"/>
          <p:cNvCxnSpPr/>
          <p:nvPr/>
        </p:nvCxnSpPr>
        <p:spPr>
          <a:xfrm rot="10800000">
            <a:off x="719975" y="558000"/>
            <a:ext cx="0" cy="461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33"/>
          <p:cNvCxnSpPr/>
          <p:nvPr/>
        </p:nvCxnSpPr>
        <p:spPr>
          <a:xfrm rot="10800000">
            <a:off x="8430775" y="558000"/>
            <a:ext cx="0" cy="461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0" name="Google Shape;260;p33"/>
          <p:cNvPicPr preferRelativeResize="0"/>
          <p:nvPr/>
        </p:nvPicPr>
        <p:blipFill>
          <a:blip r:embed="rId4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3"/>
          <p:cNvPicPr preferRelativeResize="0"/>
          <p:nvPr/>
        </p:nvPicPr>
        <p:blipFill>
          <a:blip r:embed="rId5">
            <a:alphaModFix amt="30000"/>
          </a:blip>
          <a:stretch>
            <a:fillRect/>
          </a:stretch>
        </p:blipFill>
        <p:spPr>
          <a:xfrm>
            <a:off x="-1095700" y="227500"/>
            <a:ext cx="2918450" cy="29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3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6537950" y="1913025"/>
            <a:ext cx="4050600" cy="40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3"/>
          <p:cNvSpPr txBox="1"/>
          <p:nvPr>
            <p:ph type="title"/>
          </p:nvPr>
        </p:nvSpPr>
        <p:spPr>
          <a:xfrm>
            <a:off x="2099100" y="677525"/>
            <a:ext cx="49458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4" name="Google Shape;264;p33"/>
          <p:cNvSpPr txBox="1"/>
          <p:nvPr>
            <p:ph idx="1" type="subTitle"/>
          </p:nvPr>
        </p:nvSpPr>
        <p:spPr>
          <a:xfrm>
            <a:off x="2099100" y="1841125"/>
            <a:ext cx="49458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5" name="Google Shape;265;p33"/>
          <p:cNvSpPr txBox="1"/>
          <p:nvPr/>
        </p:nvSpPr>
        <p:spPr>
          <a:xfrm>
            <a:off x="2099100" y="3616525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Assistant"/>
                <a:ea typeface="Assistant"/>
                <a:cs typeface="Assistant"/>
                <a:sym typeface="Assistant"/>
                <a:hlinkClick r:id="rId7"/>
              </a:rPr>
              <a:t>Slidesgo</a:t>
            </a: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endParaRPr b="1" sz="1200" u="sng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-1095700" y="227500"/>
            <a:ext cx="2918450" cy="29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438350" y="1150250"/>
            <a:ext cx="4050600" cy="405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2498493">
            <a:off x="5450054" y="1703144"/>
            <a:ext cx="5026767" cy="50267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712282" y="2426025"/>
            <a:ext cx="4217000" cy="421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846650" y="2702100"/>
            <a:ext cx="4724100" cy="4724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" name="Google Shape;31;p5"/>
          <p:cNvCxnSpPr/>
          <p:nvPr/>
        </p:nvCxnSpPr>
        <p:spPr>
          <a:xfrm>
            <a:off x="356225" y="558100"/>
            <a:ext cx="0" cy="459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5"/>
          <p:cNvCxnSpPr/>
          <p:nvPr/>
        </p:nvCxnSpPr>
        <p:spPr>
          <a:xfrm>
            <a:off x="70200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" name="Google Shape;3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Sora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5055284" y="39019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1583300" y="39019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5055275" y="3458600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0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1583075" y="3458600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0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 SemiBold"/>
              <a:buNone/>
              <a:defRPr sz="2400"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40" name="Google Shape;40;p6"/>
          <p:cNvCxnSpPr/>
          <p:nvPr/>
        </p:nvCxnSpPr>
        <p:spPr>
          <a:xfrm>
            <a:off x="-985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1" name="Google Shape;41;p6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851075" y="561463"/>
            <a:ext cx="3030325" cy="303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Google Shape;43;p7"/>
          <p:cNvCxnSpPr/>
          <p:nvPr/>
        </p:nvCxnSpPr>
        <p:spPr>
          <a:xfrm>
            <a:off x="0" y="4863650"/>
            <a:ext cx="8442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4" name="Google Shape;44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254750" y="1059875"/>
            <a:ext cx="3107925" cy="310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246800" y="-1284100"/>
            <a:ext cx="4195200" cy="419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6041054" y="539500"/>
            <a:ext cx="4055192" cy="528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>
            <p:ph type="title"/>
          </p:nvPr>
        </p:nvSpPr>
        <p:spPr>
          <a:xfrm>
            <a:off x="720000" y="445025"/>
            <a:ext cx="4012500" cy="11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" type="subTitle"/>
          </p:nvPr>
        </p:nvSpPr>
        <p:spPr>
          <a:xfrm>
            <a:off x="720000" y="2056850"/>
            <a:ext cx="4012500" cy="18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2700000">
            <a:off x="-1956764" y="190863"/>
            <a:ext cx="3936075" cy="393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7778927" y="2023275"/>
            <a:ext cx="3606950" cy="360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8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3634357" y="-2496725"/>
            <a:ext cx="4217000" cy="421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8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4767577" y="3398000"/>
            <a:ext cx="4867250" cy="4867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" name="Google Shape;54;p8"/>
          <p:cNvCxnSpPr/>
          <p:nvPr/>
        </p:nvCxnSpPr>
        <p:spPr>
          <a:xfrm rot="10800000">
            <a:off x="719975" y="558000"/>
            <a:ext cx="0" cy="461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8"/>
          <p:cNvCxnSpPr/>
          <p:nvPr/>
        </p:nvCxnSpPr>
        <p:spPr>
          <a:xfrm rot="10800000">
            <a:off x="8430775" y="558000"/>
            <a:ext cx="0" cy="461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6" name="Google Shape;56;p8"/>
          <p:cNvPicPr preferRelativeResize="0"/>
          <p:nvPr/>
        </p:nvPicPr>
        <p:blipFill>
          <a:blip r:embed="rId6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>
            <p:ph type="title"/>
          </p:nvPr>
        </p:nvSpPr>
        <p:spPr>
          <a:xfrm>
            <a:off x="1768550" y="1666800"/>
            <a:ext cx="5607000" cy="18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765300" y="2338500"/>
            <a:ext cx="5526450" cy="552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126348" y="-3709825"/>
            <a:ext cx="5569400" cy="55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9"/>
          <p:cNvPicPr preferRelativeResize="0"/>
          <p:nvPr/>
        </p:nvPicPr>
        <p:blipFill>
          <a:blip r:embed="rId4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928027" y="3824600"/>
            <a:ext cx="5569400" cy="5569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9"/>
          <p:cNvCxnSpPr/>
          <p:nvPr/>
        </p:nvCxnSpPr>
        <p:spPr>
          <a:xfrm rot="10800000">
            <a:off x="719975" y="558000"/>
            <a:ext cx="0" cy="461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9"/>
          <p:cNvCxnSpPr/>
          <p:nvPr/>
        </p:nvCxnSpPr>
        <p:spPr>
          <a:xfrm rot="10800000">
            <a:off x="8430775" y="558000"/>
            <a:ext cx="0" cy="461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9"/>
          <p:cNvSpPr txBox="1"/>
          <p:nvPr>
            <p:ph type="title"/>
          </p:nvPr>
        </p:nvSpPr>
        <p:spPr>
          <a:xfrm>
            <a:off x="2135550" y="1618875"/>
            <a:ext cx="4872900" cy="127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 SemiBold"/>
              <a:buNone/>
              <a:defRPr sz="30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Medium"/>
              <a:buChar char="●"/>
              <a:defRPr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Medium"/>
              <a:buChar char="○"/>
              <a:defRPr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Medium"/>
              <a:buChar char="■"/>
              <a:defRPr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Medium"/>
              <a:buChar char="●"/>
              <a:defRPr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Medium"/>
              <a:buChar char="○"/>
              <a:defRPr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Medium"/>
              <a:buChar char="■"/>
              <a:defRPr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Medium"/>
              <a:buChar char="●"/>
              <a:defRPr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Medium"/>
              <a:buChar char="○"/>
              <a:defRPr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Medium"/>
              <a:buChar char="■"/>
              <a:defRPr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6"/>
          <p:cNvSpPr txBox="1"/>
          <p:nvPr>
            <p:ph type="ctrTitle"/>
          </p:nvPr>
        </p:nvSpPr>
        <p:spPr>
          <a:xfrm>
            <a:off x="713225" y="922625"/>
            <a:ext cx="7010700" cy="280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Emotion Classification Bias in Accents</a:t>
            </a:r>
            <a:endParaRPr/>
          </a:p>
        </p:txBody>
      </p:sp>
      <p:sp>
        <p:nvSpPr>
          <p:cNvPr id="277" name="Google Shape;277;p36"/>
          <p:cNvSpPr txBox="1"/>
          <p:nvPr>
            <p:ph idx="1" type="subTitle"/>
          </p:nvPr>
        </p:nvSpPr>
        <p:spPr>
          <a:xfrm>
            <a:off x="713225" y="3796088"/>
            <a:ext cx="4528800" cy="4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James Hatch, Kamila Barrios, Ana Leon Urrutia</a:t>
            </a:r>
            <a:endParaRPr/>
          </a:p>
        </p:txBody>
      </p:sp>
      <p:cxnSp>
        <p:nvCxnSpPr>
          <p:cNvPr id="278" name="Google Shape;278;p36"/>
          <p:cNvCxnSpPr/>
          <p:nvPr/>
        </p:nvCxnSpPr>
        <p:spPr>
          <a:xfrm>
            <a:off x="824300" y="3762000"/>
            <a:ext cx="4260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36"/>
          <p:cNvSpPr/>
          <p:nvPr/>
        </p:nvSpPr>
        <p:spPr>
          <a:xfrm>
            <a:off x="333725" y="135950"/>
            <a:ext cx="1373400" cy="2391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ora"/>
                <a:ea typeface="Sora"/>
                <a:cs typeface="Sora"/>
                <a:sym typeface="Sora"/>
              </a:rPr>
              <a:t>CMPU-250</a:t>
            </a:r>
            <a:endParaRPr sz="1200"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5"/>
          <p:cNvSpPr/>
          <p:nvPr/>
        </p:nvSpPr>
        <p:spPr>
          <a:xfrm>
            <a:off x="3732550" y="2632775"/>
            <a:ext cx="1557000" cy="1446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94" name="Google Shape;494;p45"/>
          <p:cNvSpPr/>
          <p:nvPr/>
        </p:nvSpPr>
        <p:spPr>
          <a:xfrm>
            <a:off x="6039650" y="2632775"/>
            <a:ext cx="606900" cy="1446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95" name="Google Shape;495;p45"/>
          <p:cNvSpPr/>
          <p:nvPr/>
        </p:nvSpPr>
        <p:spPr>
          <a:xfrm>
            <a:off x="2383598" y="2632775"/>
            <a:ext cx="606900" cy="1446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96" name="Google Shape;496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Time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5"/>
          <p:cNvSpPr txBox="1"/>
          <p:nvPr>
            <p:ph idx="1" type="body"/>
          </p:nvPr>
        </p:nvSpPr>
        <p:spPr>
          <a:xfrm>
            <a:off x="720000" y="1112025"/>
            <a:ext cx="7704000" cy="12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Issue 1: neural networks do not take in data sequentially and don’t track changes that occur over time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Solution: </a:t>
            </a:r>
            <a:r>
              <a:rPr b="1" lang="en" sz="1500" u="sng">
                <a:latin typeface="Assistant"/>
                <a:ea typeface="Assistant"/>
                <a:cs typeface="Assistant"/>
                <a:sym typeface="Assistant"/>
              </a:rPr>
              <a:t>Recurrent neural networks</a:t>
            </a:r>
            <a:r>
              <a:rPr lang="en" sz="1500"/>
              <a:t> (RNNs)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Neural network that feeds outputs back into the hidden layers as inputs; encounters data chronologically and sequentially</a:t>
            </a:r>
            <a:endParaRPr sz="1500"/>
          </a:p>
        </p:txBody>
      </p:sp>
      <p:sp>
        <p:nvSpPr>
          <p:cNvPr id="498" name="Google Shape;498;p45"/>
          <p:cNvSpPr txBox="1"/>
          <p:nvPr/>
        </p:nvSpPr>
        <p:spPr>
          <a:xfrm>
            <a:off x="2436011" y="4446495"/>
            <a:ext cx="514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Input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99" name="Google Shape;499;p45"/>
          <p:cNvSpPr txBox="1"/>
          <p:nvPr/>
        </p:nvSpPr>
        <p:spPr>
          <a:xfrm>
            <a:off x="4170248" y="4446495"/>
            <a:ext cx="681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Hidden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500" name="Google Shape;500;p45"/>
          <p:cNvSpPr txBox="1"/>
          <p:nvPr/>
        </p:nvSpPr>
        <p:spPr>
          <a:xfrm>
            <a:off x="6002299" y="4446495"/>
            <a:ext cx="758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Classification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501" name="Google Shape;501;p45"/>
          <p:cNvCxnSpPr>
            <a:stCxn id="493" idx="3"/>
            <a:endCxn id="493" idx="1"/>
          </p:cNvCxnSpPr>
          <p:nvPr/>
        </p:nvCxnSpPr>
        <p:spPr>
          <a:xfrm flipH="1">
            <a:off x="3732550" y="3356075"/>
            <a:ext cx="1557000" cy="600"/>
          </a:xfrm>
          <a:prstGeom prst="curvedConnector5">
            <a:avLst>
              <a:gd fmla="val -28202" name="adj1"/>
              <a:gd fmla="val 176604167" name="adj2"/>
              <a:gd fmla="val 124266" name="adj3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2" name="Google Shape;502;p45"/>
          <p:cNvCxnSpPr/>
          <p:nvPr/>
        </p:nvCxnSpPr>
        <p:spPr>
          <a:xfrm>
            <a:off x="3024406" y="2960071"/>
            <a:ext cx="6840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3" name="Google Shape;503;p45"/>
          <p:cNvCxnSpPr/>
          <p:nvPr/>
        </p:nvCxnSpPr>
        <p:spPr>
          <a:xfrm>
            <a:off x="5322600" y="2960075"/>
            <a:ext cx="6840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Time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46"/>
          <p:cNvSpPr txBox="1"/>
          <p:nvPr>
            <p:ph idx="1" type="body"/>
          </p:nvPr>
        </p:nvSpPr>
        <p:spPr>
          <a:xfrm>
            <a:off x="720000" y="1112025"/>
            <a:ext cx="7704000" cy="12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Issue 1: neural networks do not take in data sequentially and don’t track changes that occur over time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Solution: </a:t>
            </a:r>
            <a:r>
              <a:rPr b="1" lang="en" sz="1500" u="sng">
                <a:latin typeface="Assistant"/>
                <a:ea typeface="Assistant"/>
                <a:cs typeface="Assistant"/>
                <a:sym typeface="Assistant"/>
              </a:rPr>
              <a:t>Recurrent neural networks</a:t>
            </a:r>
            <a:r>
              <a:rPr lang="en" sz="1500"/>
              <a:t> (RNNs)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Neural network that feeds outputs back into the hidden layers as inputs; encounters data chronologically and sequentially</a:t>
            </a:r>
            <a:endParaRPr sz="1500"/>
          </a:p>
        </p:txBody>
      </p:sp>
      <p:sp>
        <p:nvSpPr>
          <p:cNvPr id="510" name="Google Shape;510;p46"/>
          <p:cNvSpPr/>
          <p:nvPr/>
        </p:nvSpPr>
        <p:spPr>
          <a:xfrm>
            <a:off x="5637000" y="4400094"/>
            <a:ext cx="706500" cy="34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11" name="Google Shape;511;p46"/>
          <p:cNvSpPr/>
          <p:nvPr/>
        </p:nvSpPr>
        <p:spPr>
          <a:xfrm>
            <a:off x="6680225" y="4400094"/>
            <a:ext cx="275400" cy="34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12" name="Google Shape;512;p46"/>
          <p:cNvSpPr/>
          <p:nvPr/>
        </p:nvSpPr>
        <p:spPr>
          <a:xfrm>
            <a:off x="5024875" y="4400094"/>
            <a:ext cx="275400" cy="34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13" name="Google Shape;513;p46"/>
          <p:cNvSpPr/>
          <p:nvPr/>
        </p:nvSpPr>
        <p:spPr>
          <a:xfrm>
            <a:off x="5637000" y="2414369"/>
            <a:ext cx="7065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14" name="Google Shape;514;p46"/>
          <p:cNvSpPr/>
          <p:nvPr/>
        </p:nvSpPr>
        <p:spPr>
          <a:xfrm>
            <a:off x="6680218" y="2414369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15" name="Google Shape;515;p46"/>
          <p:cNvSpPr/>
          <p:nvPr/>
        </p:nvSpPr>
        <p:spPr>
          <a:xfrm>
            <a:off x="5024886" y="2414369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16" name="Google Shape;516;p46"/>
          <p:cNvCxnSpPr>
            <a:stCxn id="513" idx="3"/>
            <a:endCxn id="517" idx="1"/>
          </p:cNvCxnSpPr>
          <p:nvPr/>
        </p:nvCxnSpPr>
        <p:spPr>
          <a:xfrm flipH="1">
            <a:off x="5637000" y="2742569"/>
            <a:ext cx="706500" cy="972900"/>
          </a:xfrm>
          <a:prstGeom prst="curvedConnector5">
            <a:avLst>
              <a:gd fmla="val -33705" name="adj1"/>
              <a:gd fmla="val 50006" name="adj2"/>
              <a:gd fmla="val 133705" name="adj3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8" name="Google Shape;518;p46"/>
          <p:cNvCxnSpPr>
            <a:stCxn id="515" idx="3"/>
            <a:endCxn id="513" idx="1"/>
          </p:cNvCxnSpPr>
          <p:nvPr/>
        </p:nvCxnSpPr>
        <p:spPr>
          <a:xfrm>
            <a:off x="5300286" y="2742569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9" name="Google Shape;519;p46"/>
          <p:cNvCxnSpPr>
            <a:stCxn id="513" idx="3"/>
            <a:endCxn id="514" idx="1"/>
          </p:cNvCxnSpPr>
          <p:nvPr/>
        </p:nvCxnSpPr>
        <p:spPr>
          <a:xfrm>
            <a:off x="6343500" y="2742569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7" name="Google Shape;517;p46"/>
          <p:cNvSpPr/>
          <p:nvPr/>
        </p:nvSpPr>
        <p:spPr>
          <a:xfrm>
            <a:off x="5637000" y="3387394"/>
            <a:ext cx="7065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20" name="Google Shape;520;p46"/>
          <p:cNvSpPr/>
          <p:nvPr/>
        </p:nvSpPr>
        <p:spPr>
          <a:xfrm>
            <a:off x="6680218" y="3387394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21" name="Google Shape;521;p46"/>
          <p:cNvSpPr/>
          <p:nvPr/>
        </p:nvSpPr>
        <p:spPr>
          <a:xfrm>
            <a:off x="5024886" y="3387394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22" name="Google Shape;522;p46"/>
          <p:cNvCxnSpPr>
            <a:stCxn id="517" idx="3"/>
            <a:endCxn id="510" idx="1"/>
          </p:cNvCxnSpPr>
          <p:nvPr/>
        </p:nvCxnSpPr>
        <p:spPr>
          <a:xfrm flipH="1">
            <a:off x="5637000" y="3715594"/>
            <a:ext cx="706500" cy="855300"/>
          </a:xfrm>
          <a:prstGeom prst="curvedConnector5">
            <a:avLst>
              <a:gd fmla="val -33705" name="adj1"/>
              <a:gd fmla="val 59201" name="adj2"/>
              <a:gd fmla="val 133705" name="adj3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3" name="Google Shape;523;p46"/>
          <p:cNvCxnSpPr>
            <a:stCxn id="521" idx="3"/>
            <a:endCxn id="517" idx="1"/>
          </p:cNvCxnSpPr>
          <p:nvPr/>
        </p:nvCxnSpPr>
        <p:spPr>
          <a:xfrm>
            <a:off x="5300286" y="3715594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4" name="Google Shape;524;p46"/>
          <p:cNvCxnSpPr>
            <a:stCxn id="517" idx="3"/>
            <a:endCxn id="520" idx="1"/>
          </p:cNvCxnSpPr>
          <p:nvPr/>
        </p:nvCxnSpPr>
        <p:spPr>
          <a:xfrm>
            <a:off x="6343500" y="3715594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25" name="Google Shape;525;p46" title="Screenshot 2025-11-26 at 11.11.0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2275" y="4622769"/>
            <a:ext cx="2727750" cy="191325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46"/>
          <p:cNvSpPr/>
          <p:nvPr/>
        </p:nvSpPr>
        <p:spPr>
          <a:xfrm>
            <a:off x="2369342" y="3029022"/>
            <a:ext cx="879000" cy="8169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07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1600" lIns="51600" spcFirstLastPara="1" rIns="51600" wrap="square" tIns="51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90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27" name="Google Shape;527;p46"/>
          <p:cNvSpPr/>
          <p:nvPr/>
        </p:nvSpPr>
        <p:spPr>
          <a:xfrm>
            <a:off x="3667480" y="3029022"/>
            <a:ext cx="342600" cy="8169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07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1600" lIns="51600" spcFirstLastPara="1" rIns="51600" wrap="square" tIns="51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90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28" name="Google Shape;528;p46"/>
          <p:cNvSpPr/>
          <p:nvPr/>
        </p:nvSpPr>
        <p:spPr>
          <a:xfrm>
            <a:off x="1607652" y="3029022"/>
            <a:ext cx="342600" cy="8169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07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1600" lIns="51600" spcFirstLastPara="1" rIns="51600" wrap="square" tIns="51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90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29" name="Google Shape;529;p46"/>
          <p:cNvCxnSpPr>
            <a:stCxn id="526" idx="3"/>
            <a:endCxn id="526" idx="1"/>
          </p:cNvCxnSpPr>
          <p:nvPr/>
        </p:nvCxnSpPr>
        <p:spPr>
          <a:xfrm flipH="1">
            <a:off x="2369342" y="3437472"/>
            <a:ext cx="879000" cy="600"/>
          </a:xfrm>
          <a:prstGeom prst="curvedConnector5">
            <a:avLst>
              <a:gd fmla="val -27090" name="adj1"/>
              <a:gd fmla="val 103142238" name="adj2"/>
              <a:gd fmla="val 127090" name="adj3"/>
            </a:avLst>
          </a:prstGeom>
          <a:noFill/>
          <a:ln cap="flat" cmpd="sng" w="11850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0" name="Google Shape;530;p46"/>
          <p:cNvCxnSpPr>
            <a:stCxn id="528" idx="3"/>
            <a:endCxn id="526" idx="1"/>
          </p:cNvCxnSpPr>
          <p:nvPr/>
        </p:nvCxnSpPr>
        <p:spPr>
          <a:xfrm>
            <a:off x="1950252" y="3437472"/>
            <a:ext cx="419100" cy="0"/>
          </a:xfrm>
          <a:prstGeom prst="straightConnector1">
            <a:avLst/>
          </a:prstGeom>
          <a:noFill/>
          <a:ln cap="flat" cmpd="sng" w="11850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1" name="Google Shape;531;p46"/>
          <p:cNvCxnSpPr>
            <a:stCxn id="526" idx="3"/>
            <a:endCxn id="527" idx="1"/>
          </p:cNvCxnSpPr>
          <p:nvPr/>
        </p:nvCxnSpPr>
        <p:spPr>
          <a:xfrm>
            <a:off x="3248342" y="3437472"/>
            <a:ext cx="419100" cy="0"/>
          </a:xfrm>
          <a:prstGeom prst="straightConnector1">
            <a:avLst/>
          </a:prstGeom>
          <a:noFill/>
          <a:ln cap="flat" cmpd="sng" w="11850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2" name="Google Shape;532;p46"/>
          <p:cNvSpPr/>
          <p:nvPr/>
        </p:nvSpPr>
        <p:spPr>
          <a:xfrm>
            <a:off x="4235475" y="3266719"/>
            <a:ext cx="564000" cy="341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33" name="Google Shape;533;p46"/>
          <p:cNvSpPr txBox="1"/>
          <p:nvPr/>
        </p:nvSpPr>
        <p:spPr>
          <a:xfrm>
            <a:off x="493350" y="3139825"/>
            <a:ext cx="1201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General RNN layer shape</a:t>
            </a:r>
            <a:endParaRPr sz="1200"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34" name="Google Shape;534;p46"/>
          <p:cNvSpPr txBox="1"/>
          <p:nvPr/>
        </p:nvSpPr>
        <p:spPr>
          <a:xfrm>
            <a:off x="7181025" y="3203325"/>
            <a:ext cx="1201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Fully-formed RNN network</a:t>
            </a:r>
            <a:endParaRPr sz="1200"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7"/>
          <p:cNvSpPr/>
          <p:nvPr/>
        </p:nvSpPr>
        <p:spPr>
          <a:xfrm>
            <a:off x="5637000" y="4400094"/>
            <a:ext cx="706500" cy="34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40" name="Google Shape;540;p47"/>
          <p:cNvSpPr/>
          <p:nvPr/>
        </p:nvSpPr>
        <p:spPr>
          <a:xfrm>
            <a:off x="6680225" y="4400094"/>
            <a:ext cx="275400" cy="34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41" name="Google Shape;541;p47"/>
          <p:cNvSpPr/>
          <p:nvPr/>
        </p:nvSpPr>
        <p:spPr>
          <a:xfrm>
            <a:off x="5024875" y="4400094"/>
            <a:ext cx="275400" cy="34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42" name="Google Shape;542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Gradient Problem</a:t>
            </a:r>
            <a:endParaRPr/>
          </a:p>
        </p:txBody>
      </p:sp>
      <p:sp>
        <p:nvSpPr>
          <p:cNvPr id="543" name="Google Shape;543;p47"/>
          <p:cNvSpPr txBox="1"/>
          <p:nvPr>
            <p:ph idx="1" type="body"/>
          </p:nvPr>
        </p:nvSpPr>
        <p:spPr>
          <a:xfrm>
            <a:off x="720000" y="1112025"/>
            <a:ext cx="7704000" cy="13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Issue 2: Gradients in RNNs explode over long sequences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lang="en" sz="1500"/>
              <a:t>Solution: </a:t>
            </a:r>
            <a:r>
              <a:rPr b="1" lang="en" sz="1500" u="sng">
                <a:latin typeface="Assistant"/>
                <a:ea typeface="Assistant"/>
                <a:cs typeface="Assistant"/>
                <a:sym typeface="Assistant"/>
              </a:rPr>
              <a:t>Long short-term memory </a:t>
            </a:r>
            <a:r>
              <a:rPr b="1" lang="en" sz="1500" u="sng">
                <a:latin typeface="Assistant"/>
                <a:ea typeface="Assistant"/>
                <a:cs typeface="Assistant"/>
                <a:sym typeface="Assistant"/>
              </a:rPr>
              <a:t>networks</a:t>
            </a:r>
            <a:r>
              <a:rPr b="1" lang="en" sz="1500"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500"/>
              <a:t>(LSTMs)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Type of recurrent network that incorporates both long and short-term memory components to track all previously acquired information and use it to prevent gradient explosion</a:t>
            </a:r>
            <a:endParaRPr sz="1500"/>
          </a:p>
        </p:txBody>
      </p:sp>
      <p:sp>
        <p:nvSpPr>
          <p:cNvPr id="544" name="Google Shape;544;p47"/>
          <p:cNvSpPr/>
          <p:nvPr/>
        </p:nvSpPr>
        <p:spPr>
          <a:xfrm>
            <a:off x="5637000" y="2414369"/>
            <a:ext cx="7065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45" name="Google Shape;545;p47"/>
          <p:cNvSpPr/>
          <p:nvPr/>
        </p:nvSpPr>
        <p:spPr>
          <a:xfrm>
            <a:off x="6680218" y="2414369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46" name="Google Shape;546;p47"/>
          <p:cNvSpPr/>
          <p:nvPr/>
        </p:nvSpPr>
        <p:spPr>
          <a:xfrm>
            <a:off x="5024886" y="2414369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47" name="Google Shape;547;p47"/>
          <p:cNvCxnSpPr>
            <a:stCxn id="544" idx="3"/>
            <a:endCxn id="548" idx="1"/>
          </p:cNvCxnSpPr>
          <p:nvPr/>
        </p:nvCxnSpPr>
        <p:spPr>
          <a:xfrm flipH="1">
            <a:off x="5637000" y="2742569"/>
            <a:ext cx="706500" cy="972900"/>
          </a:xfrm>
          <a:prstGeom prst="curvedConnector5">
            <a:avLst>
              <a:gd fmla="val -33705" name="adj1"/>
              <a:gd fmla="val 50006" name="adj2"/>
              <a:gd fmla="val 133705" name="adj3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9" name="Google Shape;549;p47"/>
          <p:cNvCxnSpPr>
            <a:stCxn id="546" idx="3"/>
            <a:endCxn id="544" idx="1"/>
          </p:cNvCxnSpPr>
          <p:nvPr/>
        </p:nvCxnSpPr>
        <p:spPr>
          <a:xfrm>
            <a:off x="5300286" y="2742569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0" name="Google Shape;550;p47"/>
          <p:cNvCxnSpPr>
            <a:stCxn id="544" idx="3"/>
            <a:endCxn id="545" idx="1"/>
          </p:cNvCxnSpPr>
          <p:nvPr/>
        </p:nvCxnSpPr>
        <p:spPr>
          <a:xfrm>
            <a:off x="6343500" y="2742569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8" name="Google Shape;548;p47"/>
          <p:cNvSpPr/>
          <p:nvPr/>
        </p:nvSpPr>
        <p:spPr>
          <a:xfrm>
            <a:off x="5637000" y="3387394"/>
            <a:ext cx="7065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51" name="Google Shape;551;p47"/>
          <p:cNvSpPr/>
          <p:nvPr/>
        </p:nvSpPr>
        <p:spPr>
          <a:xfrm>
            <a:off x="6680218" y="3387394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52" name="Google Shape;552;p47"/>
          <p:cNvSpPr/>
          <p:nvPr/>
        </p:nvSpPr>
        <p:spPr>
          <a:xfrm>
            <a:off x="5024886" y="3387394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53" name="Google Shape;553;p47"/>
          <p:cNvCxnSpPr>
            <a:stCxn id="548" idx="3"/>
            <a:endCxn id="539" idx="1"/>
          </p:cNvCxnSpPr>
          <p:nvPr/>
        </p:nvCxnSpPr>
        <p:spPr>
          <a:xfrm flipH="1">
            <a:off x="5637000" y="3715594"/>
            <a:ext cx="706500" cy="855300"/>
          </a:xfrm>
          <a:prstGeom prst="curvedConnector5">
            <a:avLst>
              <a:gd fmla="val -33705" name="adj1"/>
              <a:gd fmla="val 59201" name="adj2"/>
              <a:gd fmla="val 133705" name="adj3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4" name="Google Shape;554;p47"/>
          <p:cNvCxnSpPr>
            <a:stCxn id="552" idx="3"/>
            <a:endCxn id="548" idx="1"/>
          </p:cNvCxnSpPr>
          <p:nvPr/>
        </p:nvCxnSpPr>
        <p:spPr>
          <a:xfrm>
            <a:off x="5300286" y="3715594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5" name="Google Shape;555;p47"/>
          <p:cNvCxnSpPr>
            <a:stCxn id="548" idx="3"/>
            <a:endCxn id="551" idx="1"/>
          </p:cNvCxnSpPr>
          <p:nvPr/>
        </p:nvCxnSpPr>
        <p:spPr>
          <a:xfrm>
            <a:off x="6343500" y="3715594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56" name="Google Shape;556;p47" title="Screenshot 2025-11-26 at 11.11.0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2275" y="4622769"/>
            <a:ext cx="2727750" cy="191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47"/>
          <p:cNvSpPr/>
          <p:nvPr/>
        </p:nvSpPr>
        <p:spPr>
          <a:xfrm>
            <a:off x="6086663" y="2320528"/>
            <a:ext cx="183900" cy="2438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58" name="Google Shape;558;p47"/>
          <p:cNvSpPr txBox="1"/>
          <p:nvPr/>
        </p:nvSpPr>
        <p:spPr>
          <a:xfrm>
            <a:off x="6042041" y="4095697"/>
            <a:ext cx="149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Long</a:t>
            </a:r>
            <a:r>
              <a:rPr lang="en" sz="10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-term memory</a:t>
            </a:r>
            <a:endParaRPr sz="1000"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59" name="Google Shape;559;p47"/>
          <p:cNvSpPr/>
          <p:nvPr/>
        </p:nvSpPr>
        <p:spPr>
          <a:xfrm>
            <a:off x="4235475" y="3266719"/>
            <a:ext cx="564000" cy="341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60" name="Google Shape;560;p47"/>
          <p:cNvSpPr/>
          <p:nvPr/>
        </p:nvSpPr>
        <p:spPr>
          <a:xfrm>
            <a:off x="2644050" y="4400094"/>
            <a:ext cx="706500" cy="34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61" name="Google Shape;561;p47"/>
          <p:cNvSpPr/>
          <p:nvPr/>
        </p:nvSpPr>
        <p:spPr>
          <a:xfrm>
            <a:off x="3687275" y="4400094"/>
            <a:ext cx="275400" cy="34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62" name="Google Shape;562;p47"/>
          <p:cNvSpPr/>
          <p:nvPr/>
        </p:nvSpPr>
        <p:spPr>
          <a:xfrm>
            <a:off x="2031925" y="4400094"/>
            <a:ext cx="275400" cy="341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63" name="Google Shape;563;p47"/>
          <p:cNvSpPr/>
          <p:nvPr/>
        </p:nvSpPr>
        <p:spPr>
          <a:xfrm>
            <a:off x="2644050" y="2414369"/>
            <a:ext cx="7065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64" name="Google Shape;564;p47"/>
          <p:cNvSpPr/>
          <p:nvPr/>
        </p:nvSpPr>
        <p:spPr>
          <a:xfrm>
            <a:off x="3687268" y="2414369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65" name="Google Shape;565;p47"/>
          <p:cNvSpPr/>
          <p:nvPr/>
        </p:nvSpPr>
        <p:spPr>
          <a:xfrm>
            <a:off x="2031936" y="2414369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66" name="Google Shape;566;p47"/>
          <p:cNvCxnSpPr>
            <a:stCxn id="563" idx="3"/>
            <a:endCxn id="567" idx="1"/>
          </p:cNvCxnSpPr>
          <p:nvPr/>
        </p:nvCxnSpPr>
        <p:spPr>
          <a:xfrm flipH="1">
            <a:off x="2644050" y="2742569"/>
            <a:ext cx="706500" cy="972900"/>
          </a:xfrm>
          <a:prstGeom prst="curvedConnector5">
            <a:avLst>
              <a:gd fmla="val -33705" name="adj1"/>
              <a:gd fmla="val 50006" name="adj2"/>
              <a:gd fmla="val 133705" name="adj3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8" name="Google Shape;568;p47"/>
          <p:cNvCxnSpPr>
            <a:stCxn id="565" idx="3"/>
            <a:endCxn id="563" idx="1"/>
          </p:cNvCxnSpPr>
          <p:nvPr/>
        </p:nvCxnSpPr>
        <p:spPr>
          <a:xfrm>
            <a:off x="2307336" y="2742569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9" name="Google Shape;569;p47"/>
          <p:cNvCxnSpPr>
            <a:stCxn id="563" idx="3"/>
            <a:endCxn id="564" idx="1"/>
          </p:cNvCxnSpPr>
          <p:nvPr/>
        </p:nvCxnSpPr>
        <p:spPr>
          <a:xfrm>
            <a:off x="3350550" y="2742569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7" name="Google Shape;567;p47"/>
          <p:cNvSpPr/>
          <p:nvPr/>
        </p:nvSpPr>
        <p:spPr>
          <a:xfrm>
            <a:off x="2644050" y="3387394"/>
            <a:ext cx="7065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70" name="Google Shape;570;p47"/>
          <p:cNvSpPr/>
          <p:nvPr/>
        </p:nvSpPr>
        <p:spPr>
          <a:xfrm>
            <a:off x="3687268" y="3387394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71" name="Google Shape;571;p47"/>
          <p:cNvSpPr/>
          <p:nvPr/>
        </p:nvSpPr>
        <p:spPr>
          <a:xfrm>
            <a:off x="2031936" y="3387394"/>
            <a:ext cx="275400" cy="656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86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1475" lIns="41475" spcFirstLastPara="1" rIns="41475" wrap="square" tIns="414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5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72" name="Google Shape;572;p47"/>
          <p:cNvCxnSpPr>
            <a:stCxn id="567" idx="3"/>
            <a:endCxn id="560" idx="1"/>
          </p:cNvCxnSpPr>
          <p:nvPr/>
        </p:nvCxnSpPr>
        <p:spPr>
          <a:xfrm flipH="1">
            <a:off x="2644050" y="3715594"/>
            <a:ext cx="706500" cy="855300"/>
          </a:xfrm>
          <a:prstGeom prst="curvedConnector5">
            <a:avLst>
              <a:gd fmla="val -33705" name="adj1"/>
              <a:gd fmla="val 59201" name="adj2"/>
              <a:gd fmla="val 133705" name="adj3"/>
            </a:avLst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" name="Google Shape;573;p47"/>
          <p:cNvCxnSpPr>
            <a:stCxn id="571" idx="3"/>
            <a:endCxn id="567" idx="1"/>
          </p:cNvCxnSpPr>
          <p:nvPr/>
        </p:nvCxnSpPr>
        <p:spPr>
          <a:xfrm>
            <a:off x="2307336" y="3715594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4" name="Google Shape;574;p47"/>
          <p:cNvCxnSpPr>
            <a:stCxn id="567" idx="3"/>
            <a:endCxn id="570" idx="1"/>
          </p:cNvCxnSpPr>
          <p:nvPr/>
        </p:nvCxnSpPr>
        <p:spPr>
          <a:xfrm>
            <a:off x="3350550" y="3715594"/>
            <a:ext cx="3366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75" name="Google Shape;575;p47" title="Screenshot 2025-11-26 at 11.11.0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925" y="4622769"/>
            <a:ext cx="2727750" cy="191325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47"/>
          <p:cNvSpPr txBox="1"/>
          <p:nvPr/>
        </p:nvSpPr>
        <p:spPr>
          <a:xfrm>
            <a:off x="1305800" y="3448525"/>
            <a:ext cx="1201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RNN</a:t>
            </a:r>
            <a:endParaRPr sz="1200"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77" name="Google Shape;577;p47"/>
          <p:cNvSpPr txBox="1"/>
          <p:nvPr/>
        </p:nvSpPr>
        <p:spPr>
          <a:xfrm>
            <a:off x="7140700" y="3481450"/>
            <a:ext cx="1201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LSTM</a:t>
            </a:r>
            <a:endParaRPr sz="1200"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Experiment</a:t>
            </a:r>
            <a:endParaRPr/>
          </a:p>
        </p:txBody>
      </p:sp>
      <p:sp>
        <p:nvSpPr>
          <p:cNvPr id="583" name="Google Shape;583;p48"/>
          <p:cNvSpPr/>
          <p:nvPr/>
        </p:nvSpPr>
        <p:spPr>
          <a:xfrm>
            <a:off x="4388341" y="3391144"/>
            <a:ext cx="528000" cy="255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64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1000" lIns="31000" spcFirstLastPara="1" rIns="31000" wrap="square" tIns="3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4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84" name="Google Shape;584;p48"/>
          <p:cNvSpPr/>
          <p:nvPr/>
        </p:nvSpPr>
        <p:spPr>
          <a:xfrm>
            <a:off x="5167837" y="3391144"/>
            <a:ext cx="205800" cy="255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64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1000" lIns="31000" spcFirstLastPara="1" rIns="31000" wrap="square" tIns="3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4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85" name="Google Shape;585;p48"/>
          <p:cNvSpPr/>
          <p:nvPr/>
        </p:nvSpPr>
        <p:spPr>
          <a:xfrm>
            <a:off x="3930963" y="3391144"/>
            <a:ext cx="205800" cy="255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64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1000" lIns="31000" spcFirstLastPara="1" rIns="31000" wrap="square" tIns="3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4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86" name="Google Shape;586;p48"/>
          <p:cNvSpPr/>
          <p:nvPr/>
        </p:nvSpPr>
        <p:spPr>
          <a:xfrm>
            <a:off x="4388342" y="1907404"/>
            <a:ext cx="528000" cy="4905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64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1000" lIns="31000" spcFirstLastPara="1" rIns="31000" wrap="square" tIns="3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4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87" name="Google Shape;587;p48"/>
          <p:cNvSpPr/>
          <p:nvPr/>
        </p:nvSpPr>
        <p:spPr>
          <a:xfrm>
            <a:off x="5167832" y="1907404"/>
            <a:ext cx="205800" cy="4905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64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1000" lIns="31000" spcFirstLastPara="1" rIns="31000" wrap="square" tIns="3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4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88" name="Google Shape;588;p48"/>
          <p:cNvSpPr/>
          <p:nvPr/>
        </p:nvSpPr>
        <p:spPr>
          <a:xfrm>
            <a:off x="3930971" y="1907404"/>
            <a:ext cx="205800" cy="4905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64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1000" lIns="31000" spcFirstLastPara="1" rIns="31000" wrap="square" tIns="3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4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89" name="Google Shape;589;p48"/>
          <p:cNvCxnSpPr>
            <a:stCxn id="586" idx="3"/>
            <a:endCxn id="590" idx="1"/>
          </p:cNvCxnSpPr>
          <p:nvPr/>
        </p:nvCxnSpPr>
        <p:spPr>
          <a:xfrm flipH="1">
            <a:off x="4388342" y="2152654"/>
            <a:ext cx="528000" cy="726900"/>
          </a:xfrm>
          <a:prstGeom prst="curvedConnector5">
            <a:avLst>
              <a:gd fmla="val -33705" name="adj1"/>
              <a:gd fmla="val 50006" name="adj2"/>
              <a:gd fmla="val 133705" name="adj3"/>
            </a:avLst>
          </a:prstGeom>
          <a:noFill/>
          <a:ln cap="flat" cmpd="sng" w="71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1" name="Google Shape;591;p48"/>
          <p:cNvCxnSpPr>
            <a:stCxn id="588" idx="3"/>
            <a:endCxn id="586" idx="1"/>
          </p:cNvCxnSpPr>
          <p:nvPr/>
        </p:nvCxnSpPr>
        <p:spPr>
          <a:xfrm>
            <a:off x="4136771" y="2152654"/>
            <a:ext cx="251700" cy="0"/>
          </a:xfrm>
          <a:prstGeom prst="straightConnector1">
            <a:avLst/>
          </a:prstGeom>
          <a:noFill/>
          <a:ln cap="flat" cmpd="sng" w="71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2" name="Google Shape;592;p48"/>
          <p:cNvCxnSpPr>
            <a:stCxn id="586" idx="3"/>
            <a:endCxn id="587" idx="1"/>
          </p:cNvCxnSpPr>
          <p:nvPr/>
        </p:nvCxnSpPr>
        <p:spPr>
          <a:xfrm>
            <a:off x="4916342" y="2152654"/>
            <a:ext cx="251400" cy="0"/>
          </a:xfrm>
          <a:prstGeom prst="straightConnector1">
            <a:avLst/>
          </a:prstGeom>
          <a:noFill/>
          <a:ln cap="flat" cmpd="sng" w="71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0" name="Google Shape;590;p48"/>
          <p:cNvSpPr/>
          <p:nvPr/>
        </p:nvSpPr>
        <p:spPr>
          <a:xfrm>
            <a:off x="4388342" y="2634451"/>
            <a:ext cx="528000" cy="4905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64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1000" lIns="31000" spcFirstLastPara="1" rIns="31000" wrap="square" tIns="3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4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93" name="Google Shape;593;p48"/>
          <p:cNvSpPr/>
          <p:nvPr/>
        </p:nvSpPr>
        <p:spPr>
          <a:xfrm>
            <a:off x="5167832" y="2634451"/>
            <a:ext cx="205800" cy="4905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64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1000" lIns="31000" spcFirstLastPara="1" rIns="31000" wrap="square" tIns="3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4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94" name="Google Shape;594;p48"/>
          <p:cNvSpPr/>
          <p:nvPr/>
        </p:nvSpPr>
        <p:spPr>
          <a:xfrm>
            <a:off x="3930971" y="2634451"/>
            <a:ext cx="205800" cy="4905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64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1000" lIns="31000" spcFirstLastPara="1" rIns="31000" wrap="square" tIns="3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4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95" name="Google Shape;595;p48"/>
          <p:cNvCxnSpPr>
            <a:stCxn id="590" idx="3"/>
            <a:endCxn id="583" idx="1"/>
          </p:cNvCxnSpPr>
          <p:nvPr/>
        </p:nvCxnSpPr>
        <p:spPr>
          <a:xfrm flipH="1">
            <a:off x="4388342" y="2879701"/>
            <a:ext cx="528000" cy="639000"/>
          </a:xfrm>
          <a:prstGeom prst="curvedConnector5">
            <a:avLst>
              <a:gd fmla="val -33705" name="adj1"/>
              <a:gd fmla="val 59201" name="adj2"/>
              <a:gd fmla="val 133705" name="adj3"/>
            </a:avLst>
          </a:prstGeom>
          <a:noFill/>
          <a:ln cap="flat" cmpd="sng" w="71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6" name="Google Shape;596;p48"/>
          <p:cNvCxnSpPr>
            <a:stCxn id="594" idx="3"/>
            <a:endCxn id="590" idx="1"/>
          </p:cNvCxnSpPr>
          <p:nvPr/>
        </p:nvCxnSpPr>
        <p:spPr>
          <a:xfrm>
            <a:off x="4136771" y="2879701"/>
            <a:ext cx="251700" cy="0"/>
          </a:xfrm>
          <a:prstGeom prst="straightConnector1">
            <a:avLst/>
          </a:prstGeom>
          <a:noFill/>
          <a:ln cap="flat" cmpd="sng" w="71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7" name="Google Shape;597;p48"/>
          <p:cNvCxnSpPr>
            <a:stCxn id="590" idx="3"/>
            <a:endCxn id="593" idx="1"/>
          </p:cNvCxnSpPr>
          <p:nvPr/>
        </p:nvCxnSpPr>
        <p:spPr>
          <a:xfrm>
            <a:off x="4916342" y="2879701"/>
            <a:ext cx="251400" cy="0"/>
          </a:xfrm>
          <a:prstGeom prst="straightConnector1">
            <a:avLst/>
          </a:prstGeom>
          <a:noFill/>
          <a:ln cap="flat" cmpd="sng" w="71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98" name="Google Shape;598;p48" title="Screenshot 2025-11-26 at 11.11.0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725" y="3557527"/>
            <a:ext cx="2038169" cy="142959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48"/>
          <p:cNvSpPr/>
          <p:nvPr/>
        </p:nvSpPr>
        <p:spPr>
          <a:xfrm>
            <a:off x="4724329" y="1837286"/>
            <a:ext cx="137400" cy="1822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71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325" lIns="68325" spcFirstLastPara="1" rIns="68325" wrap="square" tIns="683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46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600" name="Google Shape;600;p48"/>
          <p:cNvSpPr txBox="1"/>
          <p:nvPr/>
        </p:nvSpPr>
        <p:spPr>
          <a:xfrm>
            <a:off x="1044425" y="2753700"/>
            <a:ext cx="1797600" cy="8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Crema-D</a:t>
            </a:r>
            <a:endParaRPr b="1" sz="26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  <a:latin typeface="Assistant SemiBold"/>
                <a:ea typeface="Assistant SemiBold"/>
                <a:cs typeface="Assistant SemiBold"/>
                <a:sym typeface="Assistant SemiBold"/>
              </a:rPr>
              <a:t>(Emotion Dataset)</a:t>
            </a:r>
            <a:endParaRPr sz="1500">
              <a:solidFill>
                <a:schemeClr val="dk1"/>
              </a:solidFill>
              <a:latin typeface="Assistant SemiBold"/>
              <a:ea typeface="Assistant SemiBold"/>
              <a:cs typeface="Assistant SemiBold"/>
              <a:sym typeface="Assistant SemiBold"/>
            </a:endParaRPr>
          </a:p>
        </p:txBody>
      </p:sp>
      <p:sp>
        <p:nvSpPr>
          <p:cNvPr id="601" name="Google Shape;601;p48"/>
          <p:cNvSpPr txBox="1"/>
          <p:nvPr/>
        </p:nvSpPr>
        <p:spPr>
          <a:xfrm>
            <a:off x="3728012" y="3464225"/>
            <a:ext cx="1797600" cy="8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LSTM</a:t>
            </a:r>
            <a:endParaRPr sz="1500">
              <a:solidFill>
                <a:schemeClr val="dk1"/>
              </a:solidFill>
              <a:latin typeface="Assistant SemiBold"/>
              <a:ea typeface="Assistant SemiBold"/>
              <a:cs typeface="Assistant SemiBold"/>
              <a:sym typeface="Assistant SemiBold"/>
            </a:endParaRPr>
          </a:p>
        </p:txBody>
      </p:sp>
      <p:sp>
        <p:nvSpPr>
          <p:cNvPr id="602" name="Google Shape;602;p48"/>
          <p:cNvSpPr txBox="1"/>
          <p:nvPr/>
        </p:nvSpPr>
        <p:spPr>
          <a:xfrm>
            <a:off x="6301969" y="2753700"/>
            <a:ext cx="1797600" cy="8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Speech Accent Archive</a:t>
            </a:r>
            <a:endParaRPr b="1" sz="26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  <a:latin typeface="Assistant SemiBold"/>
                <a:ea typeface="Assistant SemiBold"/>
                <a:cs typeface="Assistant SemiBold"/>
                <a:sym typeface="Assistant SemiBold"/>
              </a:rPr>
              <a:t>(Accent Dataset)</a:t>
            </a:r>
            <a:endParaRPr sz="1500">
              <a:solidFill>
                <a:schemeClr val="dk1"/>
              </a:solidFill>
              <a:latin typeface="Assistant SemiBold"/>
              <a:ea typeface="Assistant SemiBold"/>
              <a:cs typeface="Assistant SemiBold"/>
              <a:sym typeface="Assistant SemiBold"/>
            </a:endParaRPr>
          </a:p>
        </p:txBody>
      </p:sp>
      <p:sp>
        <p:nvSpPr>
          <p:cNvPr id="603" name="Google Shape;603;p48"/>
          <p:cNvSpPr/>
          <p:nvPr/>
        </p:nvSpPr>
        <p:spPr>
          <a:xfrm>
            <a:off x="3098650" y="2969150"/>
            <a:ext cx="575700" cy="29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604" name="Google Shape;604;p48"/>
          <p:cNvSpPr/>
          <p:nvPr/>
        </p:nvSpPr>
        <p:spPr>
          <a:xfrm>
            <a:off x="5672044" y="2969150"/>
            <a:ext cx="575700" cy="29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Highlights from EDA</a:t>
            </a:r>
            <a:endParaRPr/>
          </a:p>
        </p:txBody>
      </p:sp>
      <p:sp>
        <p:nvSpPr>
          <p:cNvPr id="610" name="Google Shape;610;p49"/>
          <p:cNvSpPr/>
          <p:nvPr/>
        </p:nvSpPr>
        <p:spPr>
          <a:xfrm>
            <a:off x="1025626" y="1370699"/>
            <a:ext cx="1999200" cy="1999200"/>
          </a:xfrm>
          <a:prstGeom prst="donut">
            <a:avLst>
              <a:gd fmla="val 1193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49"/>
          <p:cNvSpPr/>
          <p:nvPr/>
        </p:nvSpPr>
        <p:spPr>
          <a:xfrm flipH="1">
            <a:off x="1014705" y="1359675"/>
            <a:ext cx="2020800" cy="2020800"/>
          </a:xfrm>
          <a:prstGeom prst="blockArc">
            <a:avLst>
              <a:gd fmla="val 10798115" name="adj1"/>
              <a:gd fmla="val 16256715" name="adj2"/>
              <a:gd fmla="val 12710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49"/>
          <p:cNvSpPr/>
          <p:nvPr/>
        </p:nvSpPr>
        <p:spPr>
          <a:xfrm>
            <a:off x="3572512" y="1370699"/>
            <a:ext cx="1999200" cy="1999200"/>
          </a:xfrm>
          <a:prstGeom prst="donut">
            <a:avLst>
              <a:gd fmla="val 1193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9"/>
          <p:cNvSpPr/>
          <p:nvPr/>
        </p:nvSpPr>
        <p:spPr>
          <a:xfrm flipH="1">
            <a:off x="3561591" y="1359675"/>
            <a:ext cx="2020800" cy="2020800"/>
          </a:xfrm>
          <a:prstGeom prst="blockArc">
            <a:avLst>
              <a:gd fmla="val 5400645" name="adj1"/>
              <a:gd fmla="val 16256715" name="adj2"/>
              <a:gd fmla="val 12710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49"/>
          <p:cNvSpPr/>
          <p:nvPr/>
        </p:nvSpPr>
        <p:spPr>
          <a:xfrm>
            <a:off x="6119424" y="1370699"/>
            <a:ext cx="1999200" cy="1999200"/>
          </a:xfrm>
          <a:prstGeom prst="donut">
            <a:avLst>
              <a:gd fmla="val 1193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49"/>
          <p:cNvSpPr/>
          <p:nvPr/>
        </p:nvSpPr>
        <p:spPr>
          <a:xfrm flipH="1">
            <a:off x="6108503" y="1359675"/>
            <a:ext cx="2020800" cy="2020800"/>
          </a:xfrm>
          <a:prstGeom prst="blockArc">
            <a:avLst>
              <a:gd fmla="val 26082" name="adj1"/>
              <a:gd fmla="val 16256715" name="adj2"/>
              <a:gd fmla="val 12710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49"/>
          <p:cNvSpPr txBox="1"/>
          <p:nvPr/>
        </p:nvSpPr>
        <p:spPr>
          <a:xfrm>
            <a:off x="938500" y="3761725"/>
            <a:ext cx="2173200" cy="7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ssistant"/>
                <a:ea typeface="Assistant"/>
                <a:cs typeface="Assistant"/>
                <a:sym typeface="Assistant"/>
              </a:rPr>
              <a:t>Mean age per emotion: 35-38 years</a:t>
            </a:r>
            <a:endParaRPr sz="1200"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ssistant"/>
                <a:ea typeface="Assistant"/>
                <a:cs typeface="Assistant"/>
                <a:sym typeface="Assistant"/>
              </a:rPr>
              <a:t>Dataset is age clustered, little variance</a:t>
            </a:r>
            <a:endParaRPr sz="12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17" name="Google Shape;617;p49"/>
          <p:cNvSpPr txBox="1"/>
          <p:nvPr/>
        </p:nvSpPr>
        <p:spPr>
          <a:xfrm>
            <a:off x="938500" y="3380575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Sora SemiBold"/>
                <a:ea typeface="Sora SemiBold"/>
                <a:cs typeface="Sora SemiBold"/>
                <a:sym typeface="Sora SemiBold"/>
              </a:rPr>
              <a:t>Age</a:t>
            </a:r>
            <a:endParaRPr sz="2200">
              <a:solidFill>
                <a:srgbClr val="000000"/>
              </a:solidFill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618" name="Google Shape;618;p49"/>
          <p:cNvSpPr txBox="1"/>
          <p:nvPr/>
        </p:nvSpPr>
        <p:spPr>
          <a:xfrm>
            <a:off x="3485400" y="3761725"/>
            <a:ext cx="2173200" cy="7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ssistant"/>
                <a:ea typeface="Assistant"/>
                <a:cs typeface="Assistant"/>
                <a:sym typeface="Assistant"/>
              </a:rPr>
              <a:t>SAD and DIS dominated by male speakers. FEA slightly female-dominant</a:t>
            </a:r>
            <a:endParaRPr sz="120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19" name="Google Shape;619;p49"/>
          <p:cNvSpPr txBox="1"/>
          <p:nvPr/>
        </p:nvSpPr>
        <p:spPr>
          <a:xfrm>
            <a:off x="3485400" y="3380575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Sora SemiBold"/>
                <a:ea typeface="Sora SemiBold"/>
                <a:cs typeface="Sora SemiBold"/>
                <a:sym typeface="Sora SemiBold"/>
              </a:rPr>
              <a:t>Gender</a:t>
            </a:r>
            <a:endParaRPr sz="2200">
              <a:solidFill>
                <a:srgbClr val="000000"/>
              </a:solidFill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620" name="Google Shape;620;p49"/>
          <p:cNvSpPr txBox="1"/>
          <p:nvPr/>
        </p:nvSpPr>
        <p:spPr>
          <a:xfrm>
            <a:off x="6032300" y="3761725"/>
            <a:ext cx="2173200" cy="7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ssistant"/>
                <a:ea typeface="Assistant"/>
                <a:cs typeface="Assistant"/>
                <a:sym typeface="Assistant"/>
              </a:rPr>
              <a:t>Majority Caucasian (65-75%) across emotions </a:t>
            </a:r>
            <a:endParaRPr sz="120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21" name="Google Shape;621;p49"/>
          <p:cNvSpPr txBox="1"/>
          <p:nvPr/>
        </p:nvSpPr>
        <p:spPr>
          <a:xfrm>
            <a:off x="6032300" y="3380575"/>
            <a:ext cx="2173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Sora SemiBold"/>
                <a:ea typeface="Sora SemiBold"/>
                <a:cs typeface="Sora SemiBold"/>
                <a:sym typeface="Sora SemiBold"/>
              </a:rPr>
              <a:t>Race</a:t>
            </a:r>
            <a:endParaRPr sz="2200">
              <a:solidFill>
                <a:srgbClr val="000000"/>
              </a:solidFill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622" name="Google Shape;622;p49"/>
          <p:cNvSpPr txBox="1"/>
          <p:nvPr/>
        </p:nvSpPr>
        <p:spPr>
          <a:xfrm>
            <a:off x="3857944" y="2076054"/>
            <a:ext cx="14277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latin typeface="Sora"/>
                <a:ea typeface="Sora"/>
                <a:cs typeface="Sora"/>
                <a:sym typeface="Sora"/>
              </a:rPr>
              <a:t>$$</a:t>
            </a:r>
            <a:r>
              <a:rPr b="1" lang="en" sz="33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%</a:t>
            </a:r>
            <a:endParaRPr b="1" sz="33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23" name="Google Shape;623;p49"/>
          <p:cNvSpPr txBox="1"/>
          <p:nvPr/>
        </p:nvSpPr>
        <p:spPr>
          <a:xfrm>
            <a:off x="6401494" y="2076054"/>
            <a:ext cx="14277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latin typeface="Sora"/>
                <a:ea typeface="Sora"/>
                <a:cs typeface="Sora"/>
                <a:sym typeface="Sora"/>
              </a:rPr>
              <a:t>$$</a:t>
            </a:r>
            <a:r>
              <a:rPr b="1" lang="en" sz="33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%</a:t>
            </a:r>
            <a:endParaRPr b="1" sz="33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24" name="Google Shape;624;p49"/>
          <p:cNvSpPr txBox="1"/>
          <p:nvPr/>
        </p:nvSpPr>
        <p:spPr>
          <a:xfrm>
            <a:off x="1311238" y="2076054"/>
            <a:ext cx="14277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latin typeface="Sora"/>
                <a:ea typeface="Sora"/>
                <a:cs typeface="Sora"/>
                <a:sym typeface="Sora"/>
              </a:rPr>
              <a:t>$$</a:t>
            </a:r>
            <a:r>
              <a:rPr b="1" lang="en" sz="33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%</a:t>
            </a:r>
            <a:endParaRPr b="1" sz="33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+ Findings</a:t>
            </a:r>
            <a:endParaRPr/>
          </a:p>
        </p:txBody>
      </p:sp>
      <p:sp>
        <p:nvSpPr>
          <p:cNvPr id="630" name="Google Shape;630;p50"/>
          <p:cNvSpPr txBox="1"/>
          <p:nvPr>
            <p:ph idx="1" type="subTitle"/>
          </p:nvPr>
        </p:nvSpPr>
        <p:spPr>
          <a:xfrm>
            <a:off x="790775" y="2074025"/>
            <a:ext cx="3374400" cy="22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Training accuracy : ~74.7%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Validation accuracy: ~57%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Gap suggests: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Overfitting to CREMA-D demographics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Poor generalization to lesser mentioned voices</a:t>
            </a:r>
            <a:endParaRPr/>
          </a:p>
        </p:txBody>
      </p:sp>
      <p:sp>
        <p:nvSpPr>
          <p:cNvPr id="631" name="Google Shape;631;p50"/>
          <p:cNvSpPr txBox="1"/>
          <p:nvPr>
            <p:ph idx="2" type="subTitle"/>
          </p:nvPr>
        </p:nvSpPr>
        <p:spPr>
          <a:xfrm>
            <a:off x="4841725" y="2303650"/>
            <a:ext cx="3051300" cy="16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If the model equates emotion to features common among majority speakers, unfamiliar accents will likely be mislabeled.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Might even predict negative valence for unfamiliar speakers based on dataset patterns</a:t>
            </a:r>
            <a:endParaRPr/>
          </a:p>
        </p:txBody>
      </p:sp>
      <p:sp>
        <p:nvSpPr>
          <p:cNvPr id="632" name="Google Shape;632;p50"/>
          <p:cNvSpPr txBox="1"/>
          <p:nvPr>
            <p:ph idx="4" type="subTitle"/>
          </p:nvPr>
        </p:nvSpPr>
        <p:spPr>
          <a:xfrm>
            <a:off x="720000" y="1508375"/>
            <a:ext cx="31617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Sora SemiBold"/>
                <a:ea typeface="Sora SemiBold"/>
                <a:cs typeface="Sora SemiBold"/>
                <a:sym typeface="Sora SemiBold"/>
              </a:rPr>
              <a:t>Model Performance</a:t>
            </a:r>
            <a:endParaRPr b="0"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633" name="Google Shape;633;p50"/>
          <p:cNvSpPr txBox="1"/>
          <p:nvPr>
            <p:ph idx="5" type="subTitle"/>
          </p:nvPr>
        </p:nvSpPr>
        <p:spPr>
          <a:xfrm>
            <a:off x="4706650" y="1508382"/>
            <a:ext cx="342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Sora SemiBold"/>
                <a:ea typeface="Sora SemiBold"/>
                <a:cs typeface="Sora SemiBold"/>
                <a:sym typeface="Sora SemiBold"/>
              </a:rPr>
              <a:t>Implications before Accent Testing</a:t>
            </a:r>
            <a:endParaRPr b="0">
              <a:latin typeface="Sora SemiBold"/>
              <a:ea typeface="Sora SemiBold"/>
              <a:cs typeface="Sora SemiBold"/>
              <a:sym typeface="Sora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+ Findings</a:t>
            </a:r>
            <a:endParaRPr/>
          </a:p>
        </p:txBody>
      </p:sp>
      <p:sp>
        <p:nvSpPr>
          <p:cNvPr id="639" name="Google Shape;639;p51"/>
          <p:cNvSpPr txBox="1"/>
          <p:nvPr>
            <p:ph idx="1" type="subTitle"/>
          </p:nvPr>
        </p:nvSpPr>
        <p:spPr>
          <a:xfrm>
            <a:off x="790775" y="2074025"/>
            <a:ext cx="3374400" cy="22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Race imbalance: model disproportionately exposed to caucasian speech.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Age clustering: almost no variation, model cannot generalize to younger/older voices.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Before even adding accents, the </a:t>
            </a:r>
            <a:r>
              <a:rPr lang="en"/>
              <a:t>model</a:t>
            </a:r>
            <a:r>
              <a:rPr lang="en"/>
              <a:t> already embeds bias.</a:t>
            </a:r>
            <a:endParaRPr/>
          </a:p>
        </p:txBody>
      </p:sp>
      <p:sp>
        <p:nvSpPr>
          <p:cNvPr id="640" name="Google Shape;640;p51"/>
          <p:cNvSpPr txBox="1"/>
          <p:nvPr>
            <p:ph idx="2" type="subTitle"/>
          </p:nvPr>
        </p:nvSpPr>
        <p:spPr>
          <a:xfrm>
            <a:off x="4841725" y="2303650"/>
            <a:ext cx="3051300" cy="16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LSTM outputs are currently being generated for Speech Accent Archive, but the current results indicate that non-American accents were classified as having disproportionately high levels of anger compared to other emotions</a:t>
            </a:r>
            <a:endParaRPr/>
          </a:p>
        </p:txBody>
      </p:sp>
      <p:sp>
        <p:nvSpPr>
          <p:cNvPr id="641" name="Google Shape;641;p51"/>
          <p:cNvSpPr txBox="1"/>
          <p:nvPr>
            <p:ph idx="4" type="subTitle"/>
          </p:nvPr>
        </p:nvSpPr>
        <p:spPr>
          <a:xfrm>
            <a:off x="720000" y="1508375"/>
            <a:ext cx="31617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Sora SemiBold"/>
                <a:ea typeface="Sora SemiBold"/>
                <a:cs typeface="Sora SemiBold"/>
                <a:sym typeface="Sora SemiBold"/>
              </a:rPr>
              <a:t>Dataset-Driven Bias</a:t>
            </a:r>
            <a:endParaRPr b="0"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642" name="Google Shape;642;p51"/>
          <p:cNvSpPr txBox="1"/>
          <p:nvPr>
            <p:ph idx="5" type="subTitle"/>
          </p:nvPr>
        </p:nvSpPr>
        <p:spPr>
          <a:xfrm>
            <a:off x="4720150" y="1508382"/>
            <a:ext cx="342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Sora SemiBold"/>
                <a:ea typeface="Sora SemiBold"/>
                <a:cs typeface="Sora SemiBold"/>
                <a:sym typeface="Sora SemiBold"/>
              </a:rPr>
              <a:t>In-Progress Accent Evaluation</a:t>
            </a:r>
            <a:endParaRPr b="0">
              <a:latin typeface="Sora SemiBold"/>
              <a:ea typeface="Sora SemiBold"/>
              <a:cs typeface="Sora SemiBold"/>
              <a:sym typeface="Sora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Discussion, Conclusion, Future Work</a:t>
            </a:r>
            <a:endParaRPr/>
          </a:p>
        </p:txBody>
      </p:sp>
      <p:sp>
        <p:nvSpPr>
          <p:cNvPr id="648" name="Google Shape;648;p52"/>
          <p:cNvSpPr txBox="1"/>
          <p:nvPr>
            <p:ph idx="1" type="subTitle"/>
          </p:nvPr>
        </p:nvSpPr>
        <p:spPr>
          <a:xfrm>
            <a:off x="4933940" y="1810250"/>
            <a:ext cx="2928600" cy="20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Bias is embedded before accents are introduced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There is a high preference for anger classifications that is especially </a:t>
            </a:r>
            <a:r>
              <a:rPr lang="en"/>
              <a:t>prevalent</a:t>
            </a:r>
            <a:r>
              <a:rPr lang="en"/>
              <a:t> in non-American accents</a:t>
            </a:r>
            <a:endParaRPr/>
          </a:p>
        </p:txBody>
      </p:sp>
      <p:sp>
        <p:nvSpPr>
          <p:cNvPr id="649" name="Google Shape;649;p52"/>
          <p:cNvSpPr txBox="1"/>
          <p:nvPr>
            <p:ph idx="2" type="subTitle"/>
          </p:nvPr>
        </p:nvSpPr>
        <p:spPr>
          <a:xfrm>
            <a:off x="363000" y="1742725"/>
            <a:ext cx="2928600" cy="20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Dataset construction plays a central role in model fairness.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CREMA-D’s demographic skew likely drives model overfitting and </a:t>
            </a:r>
            <a:r>
              <a:rPr lang="en"/>
              <a:t>misclassification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Emotion recognition models risk amplifying human bias</a:t>
            </a:r>
            <a:endParaRPr/>
          </a:p>
        </p:txBody>
      </p:sp>
      <p:sp>
        <p:nvSpPr>
          <p:cNvPr id="650" name="Google Shape;650;p52"/>
          <p:cNvSpPr txBox="1"/>
          <p:nvPr>
            <p:ph idx="1" type="subTitle"/>
          </p:nvPr>
        </p:nvSpPr>
        <p:spPr>
          <a:xfrm>
            <a:off x="363000" y="3815425"/>
            <a:ext cx="8061000" cy="10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3"/>
          <p:cNvSpPr txBox="1"/>
          <p:nvPr>
            <p:ph type="title"/>
          </p:nvPr>
        </p:nvSpPr>
        <p:spPr>
          <a:xfrm>
            <a:off x="1768550" y="1666800"/>
            <a:ext cx="5607000" cy="18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7"/>
          <p:cNvSpPr txBox="1"/>
          <p:nvPr>
            <p:ph type="title"/>
          </p:nvPr>
        </p:nvSpPr>
        <p:spPr>
          <a:xfrm>
            <a:off x="1463200" y="769800"/>
            <a:ext cx="56985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85" name="Google Shape;285;p37"/>
          <p:cNvSpPr txBox="1"/>
          <p:nvPr>
            <p:ph idx="1" type="subTitle"/>
          </p:nvPr>
        </p:nvSpPr>
        <p:spPr>
          <a:xfrm>
            <a:off x="1463200" y="1304988"/>
            <a:ext cx="5698500" cy="11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‘SER’? </a:t>
            </a:r>
            <a:r>
              <a:rPr b="1" lang="en">
                <a:latin typeface="Assistant"/>
                <a:ea typeface="Assistant"/>
                <a:cs typeface="Assistant"/>
                <a:sym typeface="Assistant"/>
              </a:rPr>
              <a:t>Speech Emotion Recognition (SER)</a:t>
            </a:r>
            <a:r>
              <a:rPr lang="en">
                <a:latin typeface="Assistant"/>
                <a:ea typeface="Assistant"/>
                <a:cs typeface="Assistant"/>
                <a:sym typeface="Assistant"/>
              </a:rPr>
              <a:t> is a technology that processes audio signals to detect a speaker's emotional state (e.g., happiness, anger, sadness).</a:t>
            </a:r>
            <a:endParaRPr/>
          </a:p>
        </p:txBody>
      </p:sp>
      <p:sp>
        <p:nvSpPr>
          <p:cNvPr id="286" name="Google Shape;286;p37"/>
          <p:cNvSpPr txBox="1"/>
          <p:nvPr>
            <p:ph idx="4294967295" type="subTitle"/>
          </p:nvPr>
        </p:nvSpPr>
        <p:spPr>
          <a:xfrm>
            <a:off x="1889800" y="3447000"/>
            <a:ext cx="31863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95057"/>
                </a:solidFill>
                <a:latin typeface="Assistant"/>
                <a:ea typeface="Assistant"/>
                <a:cs typeface="Assistant"/>
                <a:sym typeface="Assistant"/>
              </a:rPr>
              <a:t>AI models analyze acoustic features like pitch, tone, energy, and rhythm (prosody), largely ignoring the linguistic content (the actual words).</a:t>
            </a:r>
            <a:endParaRPr sz="1600"/>
          </a:p>
        </p:txBody>
      </p:sp>
      <p:sp>
        <p:nvSpPr>
          <p:cNvPr id="287" name="Google Shape;287;p37"/>
          <p:cNvSpPr txBox="1"/>
          <p:nvPr>
            <p:ph idx="4294967295" type="subTitle"/>
          </p:nvPr>
        </p:nvSpPr>
        <p:spPr>
          <a:xfrm>
            <a:off x="1889800" y="2987399"/>
            <a:ext cx="4275900" cy="4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 </a:t>
            </a:r>
            <a:endParaRPr/>
          </a:p>
        </p:txBody>
      </p:sp>
      <p:grpSp>
        <p:nvGrpSpPr>
          <p:cNvPr id="288" name="Google Shape;288;p37"/>
          <p:cNvGrpSpPr/>
          <p:nvPr/>
        </p:nvGrpSpPr>
        <p:grpSpPr>
          <a:xfrm>
            <a:off x="895515" y="2987397"/>
            <a:ext cx="567678" cy="816546"/>
            <a:chOff x="6961850" y="1417600"/>
            <a:chExt cx="273725" cy="393725"/>
          </a:xfrm>
        </p:grpSpPr>
        <p:sp>
          <p:nvSpPr>
            <p:cNvPr id="289" name="Google Shape;289;p37"/>
            <p:cNvSpPr/>
            <p:nvPr/>
          </p:nvSpPr>
          <p:spPr>
            <a:xfrm>
              <a:off x="6961850" y="1417600"/>
              <a:ext cx="253775" cy="393725"/>
            </a:xfrm>
            <a:custGeom>
              <a:rect b="b" l="l" r="r" t="t"/>
              <a:pathLst>
                <a:path extrusionOk="0" h="15749" w="10151">
                  <a:moveTo>
                    <a:pt x="5077" y="924"/>
                  </a:moveTo>
                  <a:cubicBezTo>
                    <a:pt x="7363" y="924"/>
                    <a:pt x="9228" y="2799"/>
                    <a:pt x="9228" y="5107"/>
                  </a:cubicBezTo>
                  <a:cubicBezTo>
                    <a:pt x="9228" y="6224"/>
                    <a:pt x="8598" y="7122"/>
                    <a:pt x="7927" y="8072"/>
                  </a:cubicBezTo>
                  <a:cubicBezTo>
                    <a:pt x="7206" y="9098"/>
                    <a:pt x="6460" y="10161"/>
                    <a:pt x="6460" y="11566"/>
                  </a:cubicBezTo>
                  <a:lnTo>
                    <a:pt x="6460" y="12026"/>
                  </a:lnTo>
                  <a:cubicBezTo>
                    <a:pt x="6460" y="13571"/>
                    <a:pt x="5217" y="14826"/>
                    <a:pt x="3692" y="14826"/>
                  </a:cubicBezTo>
                  <a:cubicBezTo>
                    <a:pt x="2166" y="14826"/>
                    <a:pt x="924" y="13571"/>
                    <a:pt x="924" y="12026"/>
                  </a:cubicBezTo>
                  <a:lnTo>
                    <a:pt x="924" y="5107"/>
                  </a:lnTo>
                  <a:cubicBezTo>
                    <a:pt x="924" y="2799"/>
                    <a:pt x="2789" y="924"/>
                    <a:pt x="5077" y="924"/>
                  </a:cubicBezTo>
                  <a:close/>
                  <a:moveTo>
                    <a:pt x="5077" y="1"/>
                  </a:moveTo>
                  <a:cubicBezTo>
                    <a:pt x="2277" y="1"/>
                    <a:pt x="1" y="2292"/>
                    <a:pt x="1" y="5107"/>
                  </a:cubicBezTo>
                  <a:lnTo>
                    <a:pt x="1" y="12026"/>
                  </a:lnTo>
                  <a:cubicBezTo>
                    <a:pt x="1" y="14078"/>
                    <a:pt x="1657" y="15749"/>
                    <a:pt x="3692" y="15749"/>
                  </a:cubicBezTo>
                  <a:cubicBezTo>
                    <a:pt x="5729" y="15749"/>
                    <a:pt x="7383" y="14078"/>
                    <a:pt x="7383" y="12026"/>
                  </a:cubicBezTo>
                  <a:lnTo>
                    <a:pt x="7383" y="11566"/>
                  </a:lnTo>
                  <a:cubicBezTo>
                    <a:pt x="7383" y="10449"/>
                    <a:pt x="8013" y="9551"/>
                    <a:pt x="8684" y="8601"/>
                  </a:cubicBezTo>
                  <a:cubicBezTo>
                    <a:pt x="9408" y="7575"/>
                    <a:pt x="10151" y="6512"/>
                    <a:pt x="10151" y="5107"/>
                  </a:cubicBezTo>
                  <a:cubicBezTo>
                    <a:pt x="10151" y="2292"/>
                    <a:pt x="7875" y="1"/>
                    <a:pt x="5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94675" lIns="194675" spcFirstLastPara="1" rIns="194675" wrap="square" tIns="194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7"/>
            <p:cNvSpPr/>
            <p:nvPr/>
          </p:nvSpPr>
          <p:spPr>
            <a:xfrm>
              <a:off x="7008000" y="1463675"/>
              <a:ext cx="161500" cy="254450"/>
            </a:xfrm>
            <a:custGeom>
              <a:rect b="b" l="l" r="r" t="t"/>
              <a:pathLst>
                <a:path extrusionOk="0" h="10178" w="6460">
                  <a:moveTo>
                    <a:pt x="3231" y="1"/>
                  </a:moveTo>
                  <a:cubicBezTo>
                    <a:pt x="1450" y="1"/>
                    <a:pt x="0" y="1465"/>
                    <a:pt x="0" y="3261"/>
                  </a:cubicBezTo>
                  <a:cubicBezTo>
                    <a:pt x="0" y="4122"/>
                    <a:pt x="335" y="4934"/>
                    <a:pt x="948" y="5542"/>
                  </a:cubicBezTo>
                  <a:lnTo>
                    <a:pt x="1600" y="4890"/>
                  </a:lnTo>
                  <a:cubicBezTo>
                    <a:pt x="1324" y="4615"/>
                    <a:pt x="1127" y="4282"/>
                    <a:pt x="1019" y="3916"/>
                  </a:cubicBezTo>
                  <a:cubicBezTo>
                    <a:pt x="1275" y="3785"/>
                    <a:pt x="1553" y="3719"/>
                    <a:pt x="1846" y="3719"/>
                  </a:cubicBezTo>
                  <a:cubicBezTo>
                    <a:pt x="2864" y="3719"/>
                    <a:pt x="3691" y="4546"/>
                    <a:pt x="3691" y="5564"/>
                  </a:cubicBezTo>
                  <a:cubicBezTo>
                    <a:pt x="3691" y="6652"/>
                    <a:pt x="2825" y="7117"/>
                    <a:pt x="2769" y="7179"/>
                  </a:cubicBezTo>
                  <a:lnTo>
                    <a:pt x="2769" y="8313"/>
                  </a:lnTo>
                  <a:cubicBezTo>
                    <a:pt x="2769" y="8800"/>
                    <a:pt x="2402" y="9216"/>
                    <a:pt x="1917" y="9253"/>
                  </a:cubicBezTo>
                  <a:cubicBezTo>
                    <a:pt x="1894" y="9255"/>
                    <a:pt x="1871" y="9255"/>
                    <a:pt x="1848" y="9255"/>
                  </a:cubicBezTo>
                  <a:cubicBezTo>
                    <a:pt x="1338" y="9255"/>
                    <a:pt x="923" y="8841"/>
                    <a:pt x="923" y="8333"/>
                  </a:cubicBezTo>
                  <a:lnTo>
                    <a:pt x="0" y="8333"/>
                  </a:lnTo>
                  <a:cubicBezTo>
                    <a:pt x="0" y="9348"/>
                    <a:pt x="826" y="10178"/>
                    <a:pt x="1843" y="10178"/>
                  </a:cubicBezTo>
                  <a:cubicBezTo>
                    <a:pt x="1873" y="10178"/>
                    <a:pt x="1904" y="10177"/>
                    <a:pt x="1934" y="10176"/>
                  </a:cubicBezTo>
                  <a:cubicBezTo>
                    <a:pt x="2924" y="10136"/>
                    <a:pt x="3691" y="9302"/>
                    <a:pt x="3691" y="8310"/>
                  </a:cubicBezTo>
                  <a:lnTo>
                    <a:pt x="3691" y="7634"/>
                  </a:lnTo>
                  <a:cubicBezTo>
                    <a:pt x="4282" y="7107"/>
                    <a:pt x="4616" y="6364"/>
                    <a:pt x="4614" y="5559"/>
                  </a:cubicBezTo>
                  <a:cubicBezTo>
                    <a:pt x="4609" y="4086"/>
                    <a:pt x="3430" y="2860"/>
                    <a:pt x="1956" y="2801"/>
                  </a:cubicBezTo>
                  <a:cubicBezTo>
                    <a:pt x="1922" y="2800"/>
                    <a:pt x="1887" y="2799"/>
                    <a:pt x="1852" y="2799"/>
                  </a:cubicBezTo>
                  <a:cubicBezTo>
                    <a:pt x="1539" y="2799"/>
                    <a:pt x="1233" y="2849"/>
                    <a:pt x="945" y="2949"/>
                  </a:cubicBezTo>
                  <a:cubicBezTo>
                    <a:pt x="1095" y="1809"/>
                    <a:pt x="2062" y="924"/>
                    <a:pt x="3231" y="924"/>
                  </a:cubicBezTo>
                  <a:cubicBezTo>
                    <a:pt x="4503" y="924"/>
                    <a:pt x="5537" y="1972"/>
                    <a:pt x="5537" y="3261"/>
                  </a:cubicBezTo>
                  <a:lnTo>
                    <a:pt x="6459" y="3261"/>
                  </a:lnTo>
                  <a:cubicBezTo>
                    <a:pt x="6459" y="1465"/>
                    <a:pt x="5010" y="1"/>
                    <a:pt x="3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94675" lIns="194675" spcFirstLastPara="1" rIns="194675" wrap="square" tIns="194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7"/>
            <p:cNvSpPr/>
            <p:nvPr/>
          </p:nvSpPr>
          <p:spPr>
            <a:xfrm>
              <a:off x="7173100" y="1698625"/>
              <a:ext cx="62475" cy="62450"/>
            </a:xfrm>
            <a:custGeom>
              <a:rect b="b" l="l" r="r" t="t"/>
              <a:pathLst>
                <a:path extrusionOk="0" h="2498" w="2499">
                  <a:moveTo>
                    <a:pt x="653" y="0"/>
                  </a:moveTo>
                  <a:lnTo>
                    <a:pt x="1" y="652"/>
                  </a:lnTo>
                  <a:lnTo>
                    <a:pt x="596" y="1248"/>
                  </a:lnTo>
                  <a:lnTo>
                    <a:pt x="1" y="1846"/>
                  </a:lnTo>
                  <a:lnTo>
                    <a:pt x="653" y="2498"/>
                  </a:lnTo>
                  <a:lnTo>
                    <a:pt x="1248" y="1900"/>
                  </a:lnTo>
                  <a:lnTo>
                    <a:pt x="1846" y="2498"/>
                  </a:lnTo>
                  <a:lnTo>
                    <a:pt x="2498" y="1846"/>
                  </a:lnTo>
                  <a:lnTo>
                    <a:pt x="1900" y="1248"/>
                  </a:lnTo>
                  <a:lnTo>
                    <a:pt x="2498" y="652"/>
                  </a:lnTo>
                  <a:lnTo>
                    <a:pt x="1846" y="0"/>
                  </a:lnTo>
                  <a:lnTo>
                    <a:pt x="1248" y="596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94675" lIns="194675" spcFirstLastPara="1" rIns="194675" wrap="square" tIns="194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8"/>
          <p:cNvSpPr txBox="1"/>
          <p:nvPr>
            <p:ph type="title"/>
          </p:nvPr>
        </p:nvSpPr>
        <p:spPr>
          <a:xfrm>
            <a:off x="720000" y="445025"/>
            <a:ext cx="4012500" cy="11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1.1 Motivation</a:t>
            </a:r>
            <a:endParaRPr/>
          </a:p>
        </p:txBody>
      </p:sp>
      <p:sp>
        <p:nvSpPr>
          <p:cNvPr id="297" name="Google Shape;297;p38"/>
          <p:cNvSpPr txBox="1"/>
          <p:nvPr>
            <p:ph idx="1" type="subTitle"/>
          </p:nvPr>
        </p:nvSpPr>
        <p:spPr>
          <a:xfrm>
            <a:off x="753000" y="1042375"/>
            <a:ext cx="7638000" cy="18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400">
                <a:latin typeface="Assistant"/>
                <a:ea typeface="Assistant"/>
                <a:cs typeface="Assistant"/>
                <a:sym typeface="Assistant"/>
              </a:rPr>
              <a:t>While companies like </a:t>
            </a:r>
            <a:r>
              <a:rPr b="1" lang="en" sz="1400">
                <a:latin typeface="Assistant"/>
                <a:ea typeface="Assistant"/>
                <a:cs typeface="Assistant"/>
                <a:sym typeface="Assistant"/>
              </a:rPr>
              <a:t>Sanas</a:t>
            </a:r>
            <a:r>
              <a:rPr lang="en" sz="1400">
                <a:latin typeface="Assistant"/>
                <a:ea typeface="Assistant"/>
                <a:cs typeface="Assistant"/>
                <a:sym typeface="Assistant"/>
              </a:rPr>
              <a:t> and </a:t>
            </a:r>
            <a:r>
              <a:rPr b="1" lang="en" sz="1400">
                <a:latin typeface="Assistant"/>
                <a:ea typeface="Assistant"/>
                <a:cs typeface="Assistant"/>
                <a:sym typeface="Assistant"/>
              </a:rPr>
              <a:t>Krisp</a:t>
            </a:r>
            <a:r>
              <a:rPr lang="en" sz="1400">
                <a:latin typeface="Assistant"/>
                <a:ea typeface="Assistant"/>
                <a:cs typeface="Assistant"/>
                <a:sym typeface="Assistant"/>
              </a:rPr>
              <a:t> promote "accent neutralization," they highlight a societal bias for specific vocal norms.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0" algn="l">
              <a:lnSpc>
                <a:spcPct val="16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</a:pPr>
            <a:r>
              <a:rPr b="1" lang="en" sz="1400">
                <a:latin typeface="Assistant"/>
                <a:ea typeface="Assistant"/>
                <a:cs typeface="Assistant"/>
                <a:sym typeface="Assistant"/>
              </a:rPr>
              <a:t>High-Stakes Application:</a:t>
            </a:r>
            <a:r>
              <a:rPr lang="en" sz="1400">
                <a:latin typeface="Assistant"/>
                <a:ea typeface="Assistant"/>
                <a:cs typeface="Assistant"/>
                <a:sym typeface="Assistant"/>
              </a:rPr>
              <a:t> When AI is used to judge "employability" based on voice, errors have real-world consequences.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</a:pPr>
            <a:r>
              <a:rPr b="1" lang="en" sz="1400">
                <a:latin typeface="Assistant"/>
                <a:ea typeface="Assistant"/>
                <a:cs typeface="Assistant"/>
                <a:sym typeface="Assistant"/>
              </a:rPr>
              <a:t>The Accent Gap:</a:t>
            </a:r>
            <a:r>
              <a:rPr lang="en" sz="1400">
                <a:latin typeface="Assistant"/>
                <a:ea typeface="Assistant"/>
                <a:cs typeface="Assistant"/>
                <a:sym typeface="Assistant"/>
              </a:rPr>
              <a:t> Just as facial recognition has shown racial bias, speech models trained on majority accents (e.g., General American) risk systematically misclassifying "outgroup" accents.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</a:pPr>
            <a:r>
              <a:rPr b="1" lang="en" sz="1400">
                <a:latin typeface="Assistant"/>
                <a:ea typeface="Assistant"/>
                <a:cs typeface="Assistant"/>
                <a:sym typeface="Assistant"/>
              </a:rPr>
              <a:t>Our Focus:</a:t>
            </a:r>
            <a:r>
              <a:rPr lang="en" sz="1400">
                <a:latin typeface="Assistant"/>
                <a:ea typeface="Assistant"/>
                <a:cs typeface="Assistant"/>
                <a:sym typeface="Assistant"/>
              </a:rPr>
              <a:t> Investigating if these algorithmic systems inherit the human tendency to distrust unfamiliar voices.</a:t>
            </a:r>
            <a:endParaRPr sz="1400"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/>
          </a:p>
        </p:txBody>
      </p:sp>
      <p:sp>
        <p:nvSpPr>
          <p:cNvPr id="303" name="Google Shape;303;p39"/>
          <p:cNvSpPr txBox="1"/>
          <p:nvPr>
            <p:ph idx="1" type="subTitle"/>
          </p:nvPr>
        </p:nvSpPr>
        <p:spPr>
          <a:xfrm>
            <a:off x="5902775" y="2570850"/>
            <a:ext cx="2460900" cy="14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95057"/>
                </a:solidFill>
                <a:highlight>
                  <a:srgbClr val="F8F9FA"/>
                </a:highlight>
                <a:latin typeface="DM Sans"/>
                <a:ea typeface="DM Sans"/>
                <a:cs typeface="DM Sans"/>
                <a:sym typeface="DM Sans"/>
              </a:rPr>
              <a:t>How does a trained emotion-classifier respond to speech exhibiting accents it has rarely encountered?</a:t>
            </a:r>
            <a:endParaRPr/>
          </a:p>
        </p:txBody>
      </p:sp>
      <p:sp>
        <p:nvSpPr>
          <p:cNvPr id="304" name="Google Shape;304;p39"/>
          <p:cNvSpPr txBox="1"/>
          <p:nvPr>
            <p:ph idx="2" type="subTitle"/>
          </p:nvPr>
        </p:nvSpPr>
        <p:spPr>
          <a:xfrm>
            <a:off x="720025" y="2570850"/>
            <a:ext cx="2460900" cy="14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95057"/>
                </a:solidFill>
                <a:highlight>
                  <a:srgbClr val="F8F9FA"/>
                </a:highlight>
                <a:latin typeface="DM Sans"/>
                <a:ea typeface="DM Sans"/>
                <a:cs typeface="DM Sans"/>
                <a:sym typeface="DM Sans"/>
              </a:rPr>
              <a:t>How does a trained emotion-classifier respond to speech exhibiting accents it has rarely encountered?</a:t>
            </a:r>
            <a:endParaRPr/>
          </a:p>
        </p:txBody>
      </p:sp>
      <p:sp>
        <p:nvSpPr>
          <p:cNvPr id="305" name="Google Shape;305;p39"/>
          <p:cNvSpPr txBox="1"/>
          <p:nvPr>
            <p:ph idx="3" type="subTitle"/>
          </p:nvPr>
        </p:nvSpPr>
        <p:spPr>
          <a:xfrm>
            <a:off x="720026" y="2070488"/>
            <a:ext cx="2460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Sora SemiBold"/>
                <a:ea typeface="Sora SemiBold"/>
                <a:cs typeface="Sora SemiBold"/>
                <a:sym typeface="Sora SemiBold"/>
              </a:rPr>
              <a:t>Unfamiliar Accents</a:t>
            </a:r>
            <a:endParaRPr b="0"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306" name="Google Shape;306;p39"/>
          <p:cNvSpPr txBox="1"/>
          <p:nvPr>
            <p:ph idx="4" type="subTitle"/>
          </p:nvPr>
        </p:nvSpPr>
        <p:spPr>
          <a:xfrm>
            <a:off x="6460974" y="2110500"/>
            <a:ext cx="2460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Sora SemiBold"/>
                <a:ea typeface="Sora SemiBold"/>
                <a:cs typeface="Sora SemiBold"/>
                <a:sym typeface="Sora SemiBold"/>
              </a:rPr>
              <a:t>Demographic Bias</a:t>
            </a:r>
            <a:endParaRPr b="0"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grpSp>
        <p:nvGrpSpPr>
          <p:cNvPr id="307" name="Google Shape;307;p39"/>
          <p:cNvGrpSpPr/>
          <p:nvPr/>
        </p:nvGrpSpPr>
        <p:grpSpPr>
          <a:xfrm>
            <a:off x="6025185" y="1674771"/>
            <a:ext cx="435799" cy="435732"/>
            <a:chOff x="4022300" y="3689400"/>
            <a:chExt cx="393925" cy="393900"/>
          </a:xfrm>
        </p:grpSpPr>
        <p:sp>
          <p:nvSpPr>
            <p:cNvPr id="308" name="Google Shape;308;p39"/>
            <p:cNvSpPr/>
            <p:nvPr/>
          </p:nvSpPr>
          <p:spPr>
            <a:xfrm>
              <a:off x="4022300" y="3689400"/>
              <a:ext cx="393925" cy="393900"/>
            </a:xfrm>
            <a:custGeom>
              <a:rect b="b" l="l" r="r" t="t"/>
              <a:pathLst>
                <a:path extrusionOk="0" h="15756" w="15757">
                  <a:moveTo>
                    <a:pt x="7875" y="2788"/>
                  </a:moveTo>
                  <a:cubicBezTo>
                    <a:pt x="10675" y="2788"/>
                    <a:pt x="12951" y="5064"/>
                    <a:pt x="12951" y="7862"/>
                  </a:cubicBezTo>
                  <a:cubicBezTo>
                    <a:pt x="12951" y="10662"/>
                    <a:pt x="10675" y="12938"/>
                    <a:pt x="7875" y="12938"/>
                  </a:cubicBezTo>
                  <a:cubicBezTo>
                    <a:pt x="5077" y="12938"/>
                    <a:pt x="2801" y="10662"/>
                    <a:pt x="2801" y="7862"/>
                  </a:cubicBezTo>
                  <a:cubicBezTo>
                    <a:pt x="2801" y="5064"/>
                    <a:pt x="5077" y="2788"/>
                    <a:pt x="7875" y="2788"/>
                  </a:cubicBezTo>
                  <a:close/>
                  <a:moveTo>
                    <a:pt x="6494" y="0"/>
                  </a:moveTo>
                  <a:lnTo>
                    <a:pt x="6494" y="923"/>
                  </a:lnTo>
                  <a:lnTo>
                    <a:pt x="7417" y="923"/>
                  </a:lnTo>
                  <a:lnTo>
                    <a:pt x="7417" y="1895"/>
                  </a:lnTo>
                  <a:cubicBezTo>
                    <a:pt x="6930" y="1932"/>
                    <a:pt x="6462" y="2028"/>
                    <a:pt x="6017" y="2176"/>
                  </a:cubicBezTo>
                  <a:lnTo>
                    <a:pt x="5658" y="1307"/>
                  </a:lnTo>
                  <a:lnTo>
                    <a:pt x="4804" y="1661"/>
                  </a:lnTo>
                  <a:lnTo>
                    <a:pt x="5166" y="2532"/>
                  </a:lnTo>
                  <a:cubicBezTo>
                    <a:pt x="4738" y="2751"/>
                    <a:pt x="4341" y="3017"/>
                    <a:pt x="3977" y="3325"/>
                  </a:cubicBezTo>
                  <a:lnTo>
                    <a:pt x="3310" y="2658"/>
                  </a:lnTo>
                  <a:lnTo>
                    <a:pt x="3962" y="2006"/>
                  </a:lnTo>
                  <a:lnTo>
                    <a:pt x="3310" y="1354"/>
                  </a:lnTo>
                  <a:lnTo>
                    <a:pt x="1354" y="3310"/>
                  </a:lnTo>
                  <a:lnTo>
                    <a:pt x="2006" y="3962"/>
                  </a:lnTo>
                  <a:lnTo>
                    <a:pt x="2658" y="3310"/>
                  </a:lnTo>
                  <a:lnTo>
                    <a:pt x="3325" y="3977"/>
                  </a:lnTo>
                  <a:cubicBezTo>
                    <a:pt x="3015" y="4338"/>
                    <a:pt x="2747" y="4737"/>
                    <a:pt x="2533" y="5165"/>
                  </a:cubicBezTo>
                  <a:lnTo>
                    <a:pt x="1662" y="4806"/>
                  </a:lnTo>
                  <a:lnTo>
                    <a:pt x="1307" y="5657"/>
                  </a:lnTo>
                  <a:lnTo>
                    <a:pt x="2176" y="6017"/>
                  </a:lnTo>
                  <a:cubicBezTo>
                    <a:pt x="2028" y="6462"/>
                    <a:pt x="1932" y="6934"/>
                    <a:pt x="1895" y="7417"/>
                  </a:cubicBezTo>
                  <a:lnTo>
                    <a:pt x="924" y="7417"/>
                  </a:lnTo>
                  <a:lnTo>
                    <a:pt x="924" y="6494"/>
                  </a:lnTo>
                  <a:lnTo>
                    <a:pt x="1" y="6494"/>
                  </a:lnTo>
                  <a:lnTo>
                    <a:pt x="1" y="9262"/>
                  </a:lnTo>
                  <a:lnTo>
                    <a:pt x="924" y="9262"/>
                  </a:lnTo>
                  <a:lnTo>
                    <a:pt x="924" y="8339"/>
                  </a:lnTo>
                  <a:lnTo>
                    <a:pt x="1895" y="8339"/>
                  </a:lnTo>
                  <a:cubicBezTo>
                    <a:pt x="1932" y="8824"/>
                    <a:pt x="2028" y="9292"/>
                    <a:pt x="2176" y="9740"/>
                  </a:cubicBezTo>
                  <a:lnTo>
                    <a:pt x="1307" y="10099"/>
                  </a:lnTo>
                  <a:lnTo>
                    <a:pt x="1662" y="10950"/>
                  </a:lnTo>
                  <a:lnTo>
                    <a:pt x="2533" y="10591"/>
                  </a:lnTo>
                  <a:cubicBezTo>
                    <a:pt x="2749" y="11019"/>
                    <a:pt x="3018" y="11415"/>
                    <a:pt x="3325" y="11777"/>
                  </a:cubicBezTo>
                  <a:lnTo>
                    <a:pt x="2658" y="12446"/>
                  </a:lnTo>
                  <a:lnTo>
                    <a:pt x="2006" y="11794"/>
                  </a:lnTo>
                  <a:lnTo>
                    <a:pt x="1354" y="12446"/>
                  </a:lnTo>
                  <a:lnTo>
                    <a:pt x="3310" y="14400"/>
                  </a:lnTo>
                  <a:lnTo>
                    <a:pt x="3962" y="13750"/>
                  </a:lnTo>
                  <a:lnTo>
                    <a:pt x="3310" y="13098"/>
                  </a:lnTo>
                  <a:lnTo>
                    <a:pt x="3977" y="12429"/>
                  </a:lnTo>
                  <a:cubicBezTo>
                    <a:pt x="4336" y="12742"/>
                    <a:pt x="4738" y="13007"/>
                    <a:pt x="5166" y="13224"/>
                  </a:cubicBezTo>
                  <a:lnTo>
                    <a:pt x="4804" y="14095"/>
                  </a:lnTo>
                  <a:lnTo>
                    <a:pt x="5658" y="14447"/>
                  </a:lnTo>
                  <a:lnTo>
                    <a:pt x="6017" y="13581"/>
                  </a:lnTo>
                  <a:cubicBezTo>
                    <a:pt x="6462" y="13728"/>
                    <a:pt x="6932" y="13824"/>
                    <a:pt x="7417" y="13861"/>
                  </a:cubicBezTo>
                  <a:lnTo>
                    <a:pt x="7417" y="14833"/>
                  </a:lnTo>
                  <a:lnTo>
                    <a:pt x="6494" y="14833"/>
                  </a:lnTo>
                  <a:lnTo>
                    <a:pt x="6494" y="15756"/>
                  </a:lnTo>
                  <a:lnTo>
                    <a:pt x="9263" y="15756"/>
                  </a:lnTo>
                  <a:lnTo>
                    <a:pt x="9263" y="14833"/>
                  </a:lnTo>
                  <a:lnTo>
                    <a:pt x="8340" y="14833"/>
                  </a:lnTo>
                  <a:lnTo>
                    <a:pt x="8340" y="13861"/>
                  </a:lnTo>
                  <a:cubicBezTo>
                    <a:pt x="8825" y="13824"/>
                    <a:pt x="9292" y="13728"/>
                    <a:pt x="9738" y="13581"/>
                  </a:cubicBezTo>
                  <a:lnTo>
                    <a:pt x="10099" y="14447"/>
                  </a:lnTo>
                  <a:lnTo>
                    <a:pt x="10951" y="14095"/>
                  </a:lnTo>
                  <a:lnTo>
                    <a:pt x="10591" y="13224"/>
                  </a:lnTo>
                  <a:cubicBezTo>
                    <a:pt x="11017" y="13005"/>
                    <a:pt x="11416" y="12737"/>
                    <a:pt x="11777" y="12429"/>
                  </a:cubicBezTo>
                  <a:lnTo>
                    <a:pt x="12444" y="13098"/>
                  </a:lnTo>
                  <a:lnTo>
                    <a:pt x="11792" y="13750"/>
                  </a:lnTo>
                  <a:lnTo>
                    <a:pt x="12444" y="14400"/>
                  </a:lnTo>
                  <a:lnTo>
                    <a:pt x="14400" y="12446"/>
                  </a:lnTo>
                  <a:lnTo>
                    <a:pt x="13748" y="11794"/>
                  </a:lnTo>
                  <a:lnTo>
                    <a:pt x="13096" y="12446"/>
                  </a:lnTo>
                  <a:lnTo>
                    <a:pt x="12430" y="11777"/>
                  </a:lnTo>
                  <a:cubicBezTo>
                    <a:pt x="12740" y="11418"/>
                    <a:pt x="13008" y="11019"/>
                    <a:pt x="13224" y="10591"/>
                  </a:cubicBezTo>
                  <a:lnTo>
                    <a:pt x="14093" y="10950"/>
                  </a:lnTo>
                  <a:lnTo>
                    <a:pt x="14447" y="10099"/>
                  </a:lnTo>
                  <a:lnTo>
                    <a:pt x="13581" y="9740"/>
                  </a:lnTo>
                  <a:cubicBezTo>
                    <a:pt x="13729" y="9292"/>
                    <a:pt x="13822" y="8822"/>
                    <a:pt x="13862" y="8339"/>
                  </a:cubicBezTo>
                  <a:lnTo>
                    <a:pt x="14834" y="8339"/>
                  </a:lnTo>
                  <a:lnTo>
                    <a:pt x="14834" y="9262"/>
                  </a:lnTo>
                  <a:lnTo>
                    <a:pt x="15756" y="9262"/>
                  </a:lnTo>
                  <a:lnTo>
                    <a:pt x="15756" y="6494"/>
                  </a:lnTo>
                  <a:lnTo>
                    <a:pt x="14834" y="6494"/>
                  </a:lnTo>
                  <a:lnTo>
                    <a:pt x="14834" y="7417"/>
                  </a:lnTo>
                  <a:lnTo>
                    <a:pt x="13862" y="7417"/>
                  </a:lnTo>
                  <a:cubicBezTo>
                    <a:pt x="13825" y="6929"/>
                    <a:pt x="13729" y="6462"/>
                    <a:pt x="13581" y="6017"/>
                  </a:cubicBezTo>
                  <a:lnTo>
                    <a:pt x="14447" y="5657"/>
                  </a:lnTo>
                  <a:lnTo>
                    <a:pt x="14093" y="4806"/>
                  </a:lnTo>
                  <a:lnTo>
                    <a:pt x="13224" y="5165"/>
                  </a:lnTo>
                  <a:cubicBezTo>
                    <a:pt x="13005" y="4737"/>
                    <a:pt x="12737" y="4341"/>
                    <a:pt x="12430" y="3977"/>
                  </a:cubicBezTo>
                  <a:lnTo>
                    <a:pt x="13096" y="3310"/>
                  </a:lnTo>
                  <a:lnTo>
                    <a:pt x="13748" y="3962"/>
                  </a:lnTo>
                  <a:lnTo>
                    <a:pt x="14400" y="3310"/>
                  </a:lnTo>
                  <a:lnTo>
                    <a:pt x="12444" y="1354"/>
                  </a:lnTo>
                  <a:lnTo>
                    <a:pt x="11792" y="2006"/>
                  </a:lnTo>
                  <a:lnTo>
                    <a:pt x="12444" y="2658"/>
                  </a:lnTo>
                  <a:lnTo>
                    <a:pt x="11777" y="3325"/>
                  </a:lnTo>
                  <a:cubicBezTo>
                    <a:pt x="11418" y="3015"/>
                    <a:pt x="11017" y="2746"/>
                    <a:pt x="10591" y="2532"/>
                  </a:cubicBezTo>
                  <a:lnTo>
                    <a:pt x="10951" y="1661"/>
                  </a:lnTo>
                  <a:lnTo>
                    <a:pt x="10099" y="1307"/>
                  </a:lnTo>
                  <a:lnTo>
                    <a:pt x="9738" y="2176"/>
                  </a:lnTo>
                  <a:cubicBezTo>
                    <a:pt x="9292" y="2028"/>
                    <a:pt x="8822" y="1932"/>
                    <a:pt x="8340" y="1895"/>
                  </a:cubicBezTo>
                  <a:lnTo>
                    <a:pt x="8340" y="923"/>
                  </a:lnTo>
                  <a:lnTo>
                    <a:pt x="9263" y="923"/>
                  </a:lnTo>
                  <a:lnTo>
                    <a:pt x="9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4184575" y="3782150"/>
              <a:ext cx="69250" cy="69250"/>
            </a:xfrm>
            <a:custGeom>
              <a:rect b="b" l="l" r="r" t="t"/>
              <a:pathLst>
                <a:path extrusionOk="0" h="2770" w="2770">
                  <a:moveTo>
                    <a:pt x="1384" y="924"/>
                  </a:moveTo>
                  <a:cubicBezTo>
                    <a:pt x="1640" y="924"/>
                    <a:pt x="1846" y="1128"/>
                    <a:pt x="1846" y="1384"/>
                  </a:cubicBezTo>
                  <a:cubicBezTo>
                    <a:pt x="1846" y="1640"/>
                    <a:pt x="1640" y="1846"/>
                    <a:pt x="1384" y="1846"/>
                  </a:cubicBezTo>
                  <a:cubicBezTo>
                    <a:pt x="1128" y="1846"/>
                    <a:pt x="924" y="1640"/>
                    <a:pt x="924" y="1384"/>
                  </a:cubicBezTo>
                  <a:cubicBezTo>
                    <a:pt x="924" y="1128"/>
                    <a:pt x="1128" y="924"/>
                    <a:pt x="1384" y="924"/>
                  </a:cubicBezTo>
                  <a:close/>
                  <a:moveTo>
                    <a:pt x="1384" y="1"/>
                  </a:moveTo>
                  <a:cubicBezTo>
                    <a:pt x="621" y="1"/>
                    <a:pt x="1" y="621"/>
                    <a:pt x="1" y="1384"/>
                  </a:cubicBezTo>
                  <a:cubicBezTo>
                    <a:pt x="1" y="2147"/>
                    <a:pt x="621" y="2769"/>
                    <a:pt x="1384" y="2769"/>
                  </a:cubicBezTo>
                  <a:cubicBezTo>
                    <a:pt x="2147" y="2769"/>
                    <a:pt x="2769" y="2147"/>
                    <a:pt x="2769" y="1384"/>
                  </a:cubicBezTo>
                  <a:cubicBezTo>
                    <a:pt x="2769" y="621"/>
                    <a:pt x="2147" y="1"/>
                    <a:pt x="1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4184575" y="3920575"/>
              <a:ext cx="69250" cy="69225"/>
            </a:xfrm>
            <a:custGeom>
              <a:rect b="b" l="l" r="r" t="t"/>
              <a:pathLst>
                <a:path extrusionOk="0" h="2769" w="2770">
                  <a:moveTo>
                    <a:pt x="1384" y="923"/>
                  </a:moveTo>
                  <a:cubicBezTo>
                    <a:pt x="1640" y="923"/>
                    <a:pt x="1846" y="1127"/>
                    <a:pt x="1846" y="1383"/>
                  </a:cubicBezTo>
                  <a:cubicBezTo>
                    <a:pt x="1846" y="1639"/>
                    <a:pt x="1640" y="1846"/>
                    <a:pt x="1384" y="1846"/>
                  </a:cubicBezTo>
                  <a:cubicBezTo>
                    <a:pt x="1128" y="1846"/>
                    <a:pt x="924" y="1639"/>
                    <a:pt x="924" y="1383"/>
                  </a:cubicBezTo>
                  <a:cubicBezTo>
                    <a:pt x="924" y="1127"/>
                    <a:pt x="1128" y="923"/>
                    <a:pt x="1384" y="923"/>
                  </a:cubicBezTo>
                  <a:close/>
                  <a:moveTo>
                    <a:pt x="1384" y="0"/>
                  </a:moveTo>
                  <a:cubicBezTo>
                    <a:pt x="621" y="0"/>
                    <a:pt x="1" y="620"/>
                    <a:pt x="1" y="1383"/>
                  </a:cubicBezTo>
                  <a:cubicBezTo>
                    <a:pt x="1" y="2146"/>
                    <a:pt x="621" y="2769"/>
                    <a:pt x="1384" y="2769"/>
                  </a:cubicBezTo>
                  <a:cubicBezTo>
                    <a:pt x="2147" y="2769"/>
                    <a:pt x="2769" y="2146"/>
                    <a:pt x="2769" y="1383"/>
                  </a:cubicBezTo>
                  <a:cubicBezTo>
                    <a:pt x="2769" y="620"/>
                    <a:pt x="2147" y="0"/>
                    <a:pt x="1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4115375" y="3851375"/>
              <a:ext cx="69225" cy="69225"/>
            </a:xfrm>
            <a:custGeom>
              <a:rect b="b" l="l" r="r" t="t"/>
              <a:pathLst>
                <a:path extrusionOk="0" h="2769" w="2769">
                  <a:moveTo>
                    <a:pt x="1384" y="923"/>
                  </a:moveTo>
                  <a:cubicBezTo>
                    <a:pt x="1640" y="923"/>
                    <a:pt x="1846" y="1127"/>
                    <a:pt x="1846" y="1383"/>
                  </a:cubicBezTo>
                  <a:cubicBezTo>
                    <a:pt x="1846" y="1639"/>
                    <a:pt x="1640" y="1846"/>
                    <a:pt x="1384" y="1846"/>
                  </a:cubicBezTo>
                  <a:cubicBezTo>
                    <a:pt x="1128" y="1846"/>
                    <a:pt x="923" y="1639"/>
                    <a:pt x="923" y="1383"/>
                  </a:cubicBezTo>
                  <a:cubicBezTo>
                    <a:pt x="923" y="1127"/>
                    <a:pt x="1128" y="923"/>
                    <a:pt x="1384" y="923"/>
                  </a:cubicBezTo>
                  <a:close/>
                  <a:moveTo>
                    <a:pt x="1384" y="0"/>
                  </a:moveTo>
                  <a:cubicBezTo>
                    <a:pt x="621" y="0"/>
                    <a:pt x="1" y="620"/>
                    <a:pt x="1" y="1383"/>
                  </a:cubicBezTo>
                  <a:cubicBezTo>
                    <a:pt x="1" y="2146"/>
                    <a:pt x="621" y="2768"/>
                    <a:pt x="1384" y="2768"/>
                  </a:cubicBezTo>
                  <a:cubicBezTo>
                    <a:pt x="2146" y="2768"/>
                    <a:pt x="2769" y="2146"/>
                    <a:pt x="2769" y="1383"/>
                  </a:cubicBezTo>
                  <a:cubicBezTo>
                    <a:pt x="2769" y="620"/>
                    <a:pt x="2146" y="0"/>
                    <a:pt x="1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4253800" y="3851375"/>
              <a:ext cx="69225" cy="69225"/>
            </a:xfrm>
            <a:custGeom>
              <a:rect b="b" l="l" r="r" t="t"/>
              <a:pathLst>
                <a:path extrusionOk="0" h="2769" w="2769">
                  <a:moveTo>
                    <a:pt x="1383" y="923"/>
                  </a:moveTo>
                  <a:cubicBezTo>
                    <a:pt x="1639" y="923"/>
                    <a:pt x="1846" y="1127"/>
                    <a:pt x="1846" y="1383"/>
                  </a:cubicBezTo>
                  <a:cubicBezTo>
                    <a:pt x="1846" y="1639"/>
                    <a:pt x="1639" y="1846"/>
                    <a:pt x="1383" y="1846"/>
                  </a:cubicBezTo>
                  <a:cubicBezTo>
                    <a:pt x="1127" y="1846"/>
                    <a:pt x="923" y="1639"/>
                    <a:pt x="923" y="1383"/>
                  </a:cubicBezTo>
                  <a:cubicBezTo>
                    <a:pt x="923" y="1127"/>
                    <a:pt x="1127" y="923"/>
                    <a:pt x="1383" y="923"/>
                  </a:cubicBezTo>
                  <a:close/>
                  <a:moveTo>
                    <a:pt x="1383" y="0"/>
                  </a:moveTo>
                  <a:cubicBezTo>
                    <a:pt x="620" y="0"/>
                    <a:pt x="0" y="620"/>
                    <a:pt x="0" y="1383"/>
                  </a:cubicBezTo>
                  <a:cubicBezTo>
                    <a:pt x="0" y="2146"/>
                    <a:pt x="620" y="2768"/>
                    <a:pt x="1383" y="2768"/>
                  </a:cubicBezTo>
                  <a:cubicBezTo>
                    <a:pt x="2146" y="2768"/>
                    <a:pt x="2768" y="2146"/>
                    <a:pt x="2768" y="1383"/>
                  </a:cubicBezTo>
                  <a:cubicBezTo>
                    <a:pt x="2768" y="620"/>
                    <a:pt x="2146" y="0"/>
                    <a:pt x="1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9"/>
            <p:cNvSpPr/>
            <p:nvPr/>
          </p:nvSpPr>
          <p:spPr>
            <a:xfrm>
              <a:off x="4207775" y="3874800"/>
              <a:ext cx="23100" cy="23100"/>
            </a:xfrm>
            <a:custGeom>
              <a:rect b="b" l="l" r="r" t="t"/>
              <a:pathLst>
                <a:path extrusionOk="0" h="924" w="924">
                  <a:moveTo>
                    <a:pt x="1" y="1"/>
                  </a:moveTo>
                  <a:lnTo>
                    <a:pt x="1" y="923"/>
                  </a:lnTo>
                  <a:lnTo>
                    <a:pt x="923" y="923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9"/>
            <p:cNvSpPr/>
            <p:nvPr/>
          </p:nvSpPr>
          <p:spPr>
            <a:xfrm>
              <a:off x="4138575" y="3805600"/>
              <a:ext cx="23100" cy="23100"/>
            </a:xfrm>
            <a:custGeom>
              <a:rect b="b" l="l" r="r" t="t"/>
              <a:pathLst>
                <a:path extrusionOk="0" h="924" w="924">
                  <a:moveTo>
                    <a:pt x="0" y="0"/>
                  </a:moveTo>
                  <a:lnTo>
                    <a:pt x="0" y="923"/>
                  </a:lnTo>
                  <a:lnTo>
                    <a:pt x="923" y="923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4276975" y="3805600"/>
              <a:ext cx="23100" cy="23100"/>
            </a:xfrm>
            <a:custGeom>
              <a:rect b="b" l="l" r="r" t="t"/>
              <a:pathLst>
                <a:path extrusionOk="0" h="924" w="924">
                  <a:moveTo>
                    <a:pt x="1" y="0"/>
                  </a:moveTo>
                  <a:lnTo>
                    <a:pt x="1" y="923"/>
                  </a:lnTo>
                  <a:lnTo>
                    <a:pt x="924" y="9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4138575" y="3944000"/>
              <a:ext cx="23100" cy="23100"/>
            </a:xfrm>
            <a:custGeom>
              <a:rect b="b" l="l" r="r" t="t"/>
              <a:pathLst>
                <a:path extrusionOk="0" h="924" w="924">
                  <a:moveTo>
                    <a:pt x="0" y="1"/>
                  </a:moveTo>
                  <a:lnTo>
                    <a:pt x="0" y="924"/>
                  </a:lnTo>
                  <a:lnTo>
                    <a:pt x="923" y="924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4276975" y="3944000"/>
              <a:ext cx="23100" cy="23100"/>
            </a:xfrm>
            <a:custGeom>
              <a:rect b="b" l="l" r="r" t="t"/>
              <a:pathLst>
                <a:path extrusionOk="0" h="924" w="924">
                  <a:moveTo>
                    <a:pt x="1" y="1"/>
                  </a:moveTo>
                  <a:lnTo>
                    <a:pt x="1" y="924"/>
                  </a:lnTo>
                  <a:lnTo>
                    <a:pt x="924" y="9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" name="Google Shape;318;p39"/>
          <p:cNvGrpSpPr/>
          <p:nvPr/>
        </p:nvGrpSpPr>
        <p:grpSpPr>
          <a:xfrm>
            <a:off x="1032569" y="1700891"/>
            <a:ext cx="266608" cy="383488"/>
            <a:chOff x="6961850" y="1417600"/>
            <a:chExt cx="273725" cy="393725"/>
          </a:xfrm>
        </p:grpSpPr>
        <p:sp>
          <p:nvSpPr>
            <p:cNvPr id="319" name="Google Shape;319;p39"/>
            <p:cNvSpPr/>
            <p:nvPr/>
          </p:nvSpPr>
          <p:spPr>
            <a:xfrm>
              <a:off x="6961850" y="1417600"/>
              <a:ext cx="253775" cy="393725"/>
            </a:xfrm>
            <a:custGeom>
              <a:rect b="b" l="l" r="r" t="t"/>
              <a:pathLst>
                <a:path extrusionOk="0" h="15749" w="10151">
                  <a:moveTo>
                    <a:pt x="5077" y="924"/>
                  </a:moveTo>
                  <a:cubicBezTo>
                    <a:pt x="7363" y="924"/>
                    <a:pt x="9228" y="2799"/>
                    <a:pt x="9228" y="5107"/>
                  </a:cubicBezTo>
                  <a:cubicBezTo>
                    <a:pt x="9228" y="6224"/>
                    <a:pt x="8598" y="7122"/>
                    <a:pt x="7927" y="8072"/>
                  </a:cubicBezTo>
                  <a:cubicBezTo>
                    <a:pt x="7206" y="9098"/>
                    <a:pt x="6460" y="10161"/>
                    <a:pt x="6460" y="11566"/>
                  </a:cubicBezTo>
                  <a:lnTo>
                    <a:pt x="6460" y="12026"/>
                  </a:lnTo>
                  <a:cubicBezTo>
                    <a:pt x="6460" y="13571"/>
                    <a:pt x="5217" y="14826"/>
                    <a:pt x="3692" y="14826"/>
                  </a:cubicBezTo>
                  <a:cubicBezTo>
                    <a:pt x="2166" y="14826"/>
                    <a:pt x="924" y="13571"/>
                    <a:pt x="924" y="12026"/>
                  </a:cubicBezTo>
                  <a:lnTo>
                    <a:pt x="924" y="5107"/>
                  </a:lnTo>
                  <a:cubicBezTo>
                    <a:pt x="924" y="2799"/>
                    <a:pt x="2789" y="924"/>
                    <a:pt x="5077" y="924"/>
                  </a:cubicBezTo>
                  <a:close/>
                  <a:moveTo>
                    <a:pt x="5077" y="1"/>
                  </a:moveTo>
                  <a:cubicBezTo>
                    <a:pt x="2277" y="1"/>
                    <a:pt x="1" y="2292"/>
                    <a:pt x="1" y="5107"/>
                  </a:cubicBezTo>
                  <a:lnTo>
                    <a:pt x="1" y="12026"/>
                  </a:lnTo>
                  <a:cubicBezTo>
                    <a:pt x="1" y="14078"/>
                    <a:pt x="1657" y="15749"/>
                    <a:pt x="3692" y="15749"/>
                  </a:cubicBezTo>
                  <a:cubicBezTo>
                    <a:pt x="5729" y="15749"/>
                    <a:pt x="7383" y="14078"/>
                    <a:pt x="7383" y="12026"/>
                  </a:cubicBezTo>
                  <a:lnTo>
                    <a:pt x="7383" y="11566"/>
                  </a:lnTo>
                  <a:cubicBezTo>
                    <a:pt x="7383" y="10449"/>
                    <a:pt x="8013" y="9551"/>
                    <a:pt x="8684" y="8601"/>
                  </a:cubicBezTo>
                  <a:cubicBezTo>
                    <a:pt x="9408" y="7575"/>
                    <a:pt x="10151" y="6512"/>
                    <a:pt x="10151" y="5107"/>
                  </a:cubicBezTo>
                  <a:cubicBezTo>
                    <a:pt x="10151" y="2292"/>
                    <a:pt x="7875" y="1"/>
                    <a:pt x="5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7008000" y="1463675"/>
              <a:ext cx="161500" cy="254450"/>
            </a:xfrm>
            <a:custGeom>
              <a:rect b="b" l="l" r="r" t="t"/>
              <a:pathLst>
                <a:path extrusionOk="0" h="10178" w="6460">
                  <a:moveTo>
                    <a:pt x="3231" y="1"/>
                  </a:moveTo>
                  <a:cubicBezTo>
                    <a:pt x="1450" y="1"/>
                    <a:pt x="0" y="1465"/>
                    <a:pt x="0" y="3261"/>
                  </a:cubicBezTo>
                  <a:cubicBezTo>
                    <a:pt x="0" y="4122"/>
                    <a:pt x="335" y="4934"/>
                    <a:pt x="948" y="5542"/>
                  </a:cubicBezTo>
                  <a:lnTo>
                    <a:pt x="1600" y="4890"/>
                  </a:lnTo>
                  <a:cubicBezTo>
                    <a:pt x="1324" y="4615"/>
                    <a:pt x="1127" y="4282"/>
                    <a:pt x="1019" y="3916"/>
                  </a:cubicBezTo>
                  <a:cubicBezTo>
                    <a:pt x="1275" y="3785"/>
                    <a:pt x="1553" y="3719"/>
                    <a:pt x="1846" y="3719"/>
                  </a:cubicBezTo>
                  <a:cubicBezTo>
                    <a:pt x="2864" y="3719"/>
                    <a:pt x="3691" y="4546"/>
                    <a:pt x="3691" y="5564"/>
                  </a:cubicBezTo>
                  <a:cubicBezTo>
                    <a:pt x="3691" y="6652"/>
                    <a:pt x="2825" y="7117"/>
                    <a:pt x="2769" y="7179"/>
                  </a:cubicBezTo>
                  <a:lnTo>
                    <a:pt x="2769" y="8313"/>
                  </a:lnTo>
                  <a:cubicBezTo>
                    <a:pt x="2769" y="8800"/>
                    <a:pt x="2402" y="9216"/>
                    <a:pt x="1917" y="9253"/>
                  </a:cubicBezTo>
                  <a:cubicBezTo>
                    <a:pt x="1894" y="9255"/>
                    <a:pt x="1871" y="9255"/>
                    <a:pt x="1848" y="9255"/>
                  </a:cubicBezTo>
                  <a:cubicBezTo>
                    <a:pt x="1338" y="9255"/>
                    <a:pt x="923" y="8841"/>
                    <a:pt x="923" y="8333"/>
                  </a:cubicBezTo>
                  <a:lnTo>
                    <a:pt x="0" y="8333"/>
                  </a:lnTo>
                  <a:cubicBezTo>
                    <a:pt x="0" y="9348"/>
                    <a:pt x="826" y="10178"/>
                    <a:pt x="1843" y="10178"/>
                  </a:cubicBezTo>
                  <a:cubicBezTo>
                    <a:pt x="1873" y="10178"/>
                    <a:pt x="1904" y="10177"/>
                    <a:pt x="1934" y="10176"/>
                  </a:cubicBezTo>
                  <a:cubicBezTo>
                    <a:pt x="2924" y="10136"/>
                    <a:pt x="3691" y="9302"/>
                    <a:pt x="3691" y="8310"/>
                  </a:cubicBezTo>
                  <a:lnTo>
                    <a:pt x="3691" y="7634"/>
                  </a:lnTo>
                  <a:cubicBezTo>
                    <a:pt x="4282" y="7107"/>
                    <a:pt x="4616" y="6364"/>
                    <a:pt x="4614" y="5559"/>
                  </a:cubicBezTo>
                  <a:cubicBezTo>
                    <a:pt x="4609" y="4086"/>
                    <a:pt x="3430" y="2860"/>
                    <a:pt x="1956" y="2801"/>
                  </a:cubicBezTo>
                  <a:cubicBezTo>
                    <a:pt x="1922" y="2800"/>
                    <a:pt x="1887" y="2799"/>
                    <a:pt x="1852" y="2799"/>
                  </a:cubicBezTo>
                  <a:cubicBezTo>
                    <a:pt x="1539" y="2799"/>
                    <a:pt x="1233" y="2849"/>
                    <a:pt x="945" y="2949"/>
                  </a:cubicBezTo>
                  <a:cubicBezTo>
                    <a:pt x="1095" y="1809"/>
                    <a:pt x="2062" y="924"/>
                    <a:pt x="3231" y="924"/>
                  </a:cubicBezTo>
                  <a:cubicBezTo>
                    <a:pt x="4503" y="924"/>
                    <a:pt x="5537" y="1972"/>
                    <a:pt x="5537" y="3261"/>
                  </a:cubicBezTo>
                  <a:lnTo>
                    <a:pt x="6459" y="3261"/>
                  </a:lnTo>
                  <a:cubicBezTo>
                    <a:pt x="6459" y="1465"/>
                    <a:pt x="5010" y="1"/>
                    <a:pt x="3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7173100" y="1698625"/>
              <a:ext cx="62475" cy="62450"/>
            </a:xfrm>
            <a:custGeom>
              <a:rect b="b" l="l" r="r" t="t"/>
              <a:pathLst>
                <a:path extrusionOk="0" h="2498" w="2499">
                  <a:moveTo>
                    <a:pt x="653" y="0"/>
                  </a:moveTo>
                  <a:lnTo>
                    <a:pt x="1" y="652"/>
                  </a:lnTo>
                  <a:lnTo>
                    <a:pt x="596" y="1248"/>
                  </a:lnTo>
                  <a:lnTo>
                    <a:pt x="1" y="1846"/>
                  </a:lnTo>
                  <a:lnTo>
                    <a:pt x="653" y="2498"/>
                  </a:lnTo>
                  <a:lnTo>
                    <a:pt x="1248" y="1900"/>
                  </a:lnTo>
                  <a:lnTo>
                    <a:pt x="1846" y="2498"/>
                  </a:lnTo>
                  <a:lnTo>
                    <a:pt x="2498" y="1846"/>
                  </a:lnTo>
                  <a:lnTo>
                    <a:pt x="1900" y="1248"/>
                  </a:lnTo>
                  <a:lnTo>
                    <a:pt x="2498" y="652"/>
                  </a:lnTo>
                  <a:lnTo>
                    <a:pt x="1846" y="0"/>
                  </a:lnTo>
                  <a:lnTo>
                    <a:pt x="1248" y="596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" name="Google Shape;322;p39"/>
          <p:cNvGrpSpPr/>
          <p:nvPr/>
        </p:nvGrpSpPr>
        <p:grpSpPr>
          <a:xfrm>
            <a:off x="3744906" y="1691704"/>
            <a:ext cx="259028" cy="401875"/>
            <a:chOff x="2619500" y="2923150"/>
            <a:chExt cx="253775" cy="393725"/>
          </a:xfrm>
        </p:grpSpPr>
        <p:sp>
          <p:nvSpPr>
            <p:cNvPr id="323" name="Google Shape;323;p39"/>
            <p:cNvSpPr/>
            <p:nvPr/>
          </p:nvSpPr>
          <p:spPr>
            <a:xfrm>
              <a:off x="2619500" y="2923150"/>
              <a:ext cx="253775" cy="393725"/>
            </a:xfrm>
            <a:custGeom>
              <a:rect b="b" l="l" r="r" t="t"/>
              <a:pathLst>
                <a:path extrusionOk="0" h="15749" w="10151">
                  <a:moveTo>
                    <a:pt x="6356" y="1044"/>
                  </a:moveTo>
                  <a:lnTo>
                    <a:pt x="6356" y="1044"/>
                  </a:lnTo>
                  <a:cubicBezTo>
                    <a:pt x="6341" y="1642"/>
                    <a:pt x="6538" y="2247"/>
                    <a:pt x="6934" y="2784"/>
                  </a:cubicBezTo>
                  <a:cubicBezTo>
                    <a:pt x="7318" y="3303"/>
                    <a:pt x="7463" y="3947"/>
                    <a:pt x="7343" y="4597"/>
                  </a:cubicBezTo>
                  <a:cubicBezTo>
                    <a:pt x="7239" y="5161"/>
                    <a:pt x="6912" y="5660"/>
                    <a:pt x="6459" y="6000"/>
                  </a:cubicBezTo>
                  <a:cubicBezTo>
                    <a:pt x="6459" y="5343"/>
                    <a:pt x="5645" y="4518"/>
                    <a:pt x="5394" y="4282"/>
                  </a:cubicBezTo>
                  <a:lnTo>
                    <a:pt x="5077" y="3979"/>
                  </a:lnTo>
                  <a:lnTo>
                    <a:pt x="4759" y="4282"/>
                  </a:lnTo>
                  <a:cubicBezTo>
                    <a:pt x="4511" y="4518"/>
                    <a:pt x="3691" y="5343"/>
                    <a:pt x="3691" y="6000"/>
                  </a:cubicBezTo>
                  <a:cubicBezTo>
                    <a:pt x="3098" y="5554"/>
                    <a:pt x="2768" y="4873"/>
                    <a:pt x="2768" y="4154"/>
                  </a:cubicBezTo>
                  <a:cubicBezTo>
                    <a:pt x="2768" y="3788"/>
                    <a:pt x="2857" y="3426"/>
                    <a:pt x="3022" y="3103"/>
                  </a:cubicBezTo>
                  <a:cubicBezTo>
                    <a:pt x="3273" y="3458"/>
                    <a:pt x="3686" y="3692"/>
                    <a:pt x="4154" y="3692"/>
                  </a:cubicBezTo>
                  <a:cubicBezTo>
                    <a:pt x="4917" y="3692"/>
                    <a:pt x="5537" y="3069"/>
                    <a:pt x="5537" y="2306"/>
                  </a:cubicBezTo>
                  <a:cubicBezTo>
                    <a:pt x="5537" y="1743"/>
                    <a:pt x="5874" y="1260"/>
                    <a:pt x="6356" y="1044"/>
                  </a:cubicBezTo>
                  <a:close/>
                  <a:moveTo>
                    <a:pt x="5077" y="5284"/>
                  </a:moveTo>
                  <a:cubicBezTo>
                    <a:pt x="5332" y="5579"/>
                    <a:pt x="5532" y="5882"/>
                    <a:pt x="5537" y="6002"/>
                  </a:cubicBezTo>
                  <a:cubicBezTo>
                    <a:pt x="5537" y="6256"/>
                    <a:pt x="5332" y="6462"/>
                    <a:pt x="5077" y="6462"/>
                  </a:cubicBezTo>
                  <a:cubicBezTo>
                    <a:pt x="4821" y="6462"/>
                    <a:pt x="4614" y="6256"/>
                    <a:pt x="4614" y="6002"/>
                  </a:cubicBezTo>
                  <a:cubicBezTo>
                    <a:pt x="4621" y="5882"/>
                    <a:pt x="4818" y="5584"/>
                    <a:pt x="5077" y="5284"/>
                  </a:cubicBezTo>
                  <a:close/>
                  <a:moveTo>
                    <a:pt x="8302" y="4307"/>
                  </a:moveTo>
                  <a:cubicBezTo>
                    <a:pt x="8895" y="5035"/>
                    <a:pt x="9228" y="5955"/>
                    <a:pt x="9228" y="6920"/>
                  </a:cubicBezTo>
                  <a:lnTo>
                    <a:pt x="9228" y="8797"/>
                  </a:lnTo>
                  <a:cubicBezTo>
                    <a:pt x="9228" y="11103"/>
                    <a:pt x="7365" y="12980"/>
                    <a:pt x="5077" y="12980"/>
                  </a:cubicBezTo>
                  <a:cubicBezTo>
                    <a:pt x="2788" y="12980"/>
                    <a:pt x="923" y="11103"/>
                    <a:pt x="923" y="8797"/>
                  </a:cubicBezTo>
                  <a:lnTo>
                    <a:pt x="923" y="6925"/>
                  </a:lnTo>
                  <a:cubicBezTo>
                    <a:pt x="923" y="5958"/>
                    <a:pt x="1260" y="5038"/>
                    <a:pt x="1851" y="4309"/>
                  </a:cubicBezTo>
                  <a:cubicBezTo>
                    <a:pt x="1929" y="6034"/>
                    <a:pt x="3354" y="7385"/>
                    <a:pt x="5077" y="7385"/>
                  </a:cubicBezTo>
                  <a:cubicBezTo>
                    <a:pt x="6715" y="7385"/>
                    <a:pt x="7985" y="6187"/>
                    <a:pt x="8251" y="4767"/>
                  </a:cubicBezTo>
                  <a:cubicBezTo>
                    <a:pt x="8278" y="4614"/>
                    <a:pt x="8297" y="4459"/>
                    <a:pt x="8302" y="4307"/>
                  </a:cubicBezTo>
                  <a:close/>
                  <a:moveTo>
                    <a:pt x="6459" y="13709"/>
                  </a:moveTo>
                  <a:lnTo>
                    <a:pt x="6459" y="14826"/>
                  </a:lnTo>
                  <a:lnTo>
                    <a:pt x="3691" y="14826"/>
                  </a:lnTo>
                  <a:lnTo>
                    <a:pt x="3691" y="13709"/>
                  </a:lnTo>
                  <a:cubicBezTo>
                    <a:pt x="4132" y="13834"/>
                    <a:pt x="4597" y="13903"/>
                    <a:pt x="5077" y="13903"/>
                  </a:cubicBezTo>
                  <a:cubicBezTo>
                    <a:pt x="5556" y="13903"/>
                    <a:pt x="6021" y="13834"/>
                    <a:pt x="6459" y="13709"/>
                  </a:cubicBezTo>
                  <a:close/>
                  <a:moveTo>
                    <a:pt x="6922" y="1"/>
                  </a:moveTo>
                  <a:cubicBezTo>
                    <a:pt x="5650" y="1"/>
                    <a:pt x="4616" y="1034"/>
                    <a:pt x="4614" y="2304"/>
                  </a:cubicBezTo>
                  <a:cubicBezTo>
                    <a:pt x="4614" y="2501"/>
                    <a:pt x="4493" y="2683"/>
                    <a:pt x="4306" y="2744"/>
                  </a:cubicBezTo>
                  <a:cubicBezTo>
                    <a:pt x="4254" y="2761"/>
                    <a:pt x="4203" y="2769"/>
                    <a:pt x="4153" y="2769"/>
                  </a:cubicBezTo>
                  <a:cubicBezTo>
                    <a:pt x="3898" y="2769"/>
                    <a:pt x="3691" y="2562"/>
                    <a:pt x="3691" y="2306"/>
                  </a:cubicBezTo>
                  <a:lnTo>
                    <a:pt x="3691" y="1059"/>
                  </a:lnTo>
                  <a:lnTo>
                    <a:pt x="2923" y="1748"/>
                  </a:lnTo>
                  <a:cubicBezTo>
                    <a:pt x="2599" y="2036"/>
                    <a:pt x="2340" y="2385"/>
                    <a:pt x="2161" y="2769"/>
                  </a:cubicBezTo>
                  <a:cubicBezTo>
                    <a:pt x="807" y="3719"/>
                    <a:pt x="0" y="5264"/>
                    <a:pt x="0" y="6920"/>
                  </a:cubicBezTo>
                  <a:lnTo>
                    <a:pt x="0" y="8797"/>
                  </a:lnTo>
                  <a:cubicBezTo>
                    <a:pt x="0" y="10778"/>
                    <a:pt x="1127" y="12498"/>
                    <a:pt x="2768" y="13342"/>
                  </a:cubicBezTo>
                  <a:lnTo>
                    <a:pt x="2768" y="15749"/>
                  </a:lnTo>
                  <a:lnTo>
                    <a:pt x="7382" y="15749"/>
                  </a:lnTo>
                  <a:lnTo>
                    <a:pt x="7382" y="13342"/>
                  </a:lnTo>
                  <a:cubicBezTo>
                    <a:pt x="9026" y="12498"/>
                    <a:pt x="10150" y="10776"/>
                    <a:pt x="10150" y="8797"/>
                  </a:cubicBezTo>
                  <a:lnTo>
                    <a:pt x="10150" y="6920"/>
                  </a:lnTo>
                  <a:cubicBezTo>
                    <a:pt x="10150" y="5261"/>
                    <a:pt x="9348" y="3721"/>
                    <a:pt x="7995" y="2769"/>
                  </a:cubicBezTo>
                  <a:cubicBezTo>
                    <a:pt x="7906" y="2584"/>
                    <a:pt x="7800" y="2402"/>
                    <a:pt x="7675" y="2232"/>
                  </a:cubicBezTo>
                  <a:cubicBezTo>
                    <a:pt x="7301" y="1723"/>
                    <a:pt x="7183" y="1132"/>
                    <a:pt x="7358" y="606"/>
                  </a:cubicBezTo>
                  <a:lnTo>
                    <a:pt x="7562" y="1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2692075" y="3158700"/>
              <a:ext cx="108600" cy="38775"/>
            </a:xfrm>
            <a:custGeom>
              <a:rect b="b" l="l" r="r" t="t"/>
              <a:pathLst>
                <a:path extrusionOk="0" h="1551" w="4344">
                  <a:moveTo>
                    <a:pt x="2174" y="0"/>
                  </a:moveTo>
                  <a:cubicBezTo>
                    <a:pt x="1352" y="0"/>
                    <a:pt x="584" y="320"/>
                    <a:pt x="1" y="899"/>
                  </a:cubicBezTo>
                  <a:lnTo>
                    <a:pt x="653" y="1551"/>
                  </a:lnTo>
                  <a:cubicBezTo>
                    <a:pt x="1059" y="1142"/>
                    <a:pt x="1598" y="918"/>
                    <a:pt x="2174" y="918"/>
                  </a:cubicBezTo>
                  <a:cubicBezTo>
                    <a:pt x="2749" y="918"/>
                    <a:pt x="3286" y="1145"/>
                    <a:pt x="3692" y="1551"/>
                  </a:cubicBezTo>
                  <a:lnTo>
                    <a:pt x="4344" y="899"/>
                  </a:lnTo>
                  <a:cubicBezTo>
                    <a:pt x="3763" y="315"/>
                    <a:pt x="2995" y="0"/>
                    <a:pt x="2174" y="0"/>
                  </a:cubicBez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5" name="Google Shape;325;p39"/>
          <p:cNvSpPr txBox="1"/>
          <p:nvPr>
            <p:ph idx="4" type="subTitle"/>
          </p:nvPr>
        </p:nvSpPr>
        <p:spPr>
          <a:xfrm>
            <a:off x="3441874" y="2110500"/>
            <a:ext cx="2460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Sora SemiBold"/>
                <a:ea typeface="Sora SemiBold"/>
                <a:cs typeface="Sora SemiBold"/>
                <a:sym typeface="Sora SemiBold"/>
              </a:rPr>
              <a:t>Valence Bias</a:t>
            </a:r>
            <a:endParaRPr b="0"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326" name="Google Shape;326;p39"/>
          <p:cNvSpPr txBox="1"/>
          <p:nvPr>
            <p:ph idx="1" type="subTitle"/>
          </p:nvPr>
        </p:nvSpPr>
        <p:spPr>
          <a:xfrm>
            <a:off x="3311388" y="2570850"/>
            <a:ext cx="2460900" cy="14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95057"/>
                </a:solidFill>
                <a:highlight>
                  <a:srgbClr val="F8F9FA"/>
                </a:highlight>
                <a:latin typeface="DM Sans"/>
                <a:ea typeface="DM Sans"/>
                <a:cs typeface="DM Sans"/>
                <a:sym typeface="DM Sans"/>
              </a:rPr>
              <a:t>How does a trained emotion-classifier respond to speech exhibiting accents it has rarely encountered?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  <p:sp>
        <p:nvSpPr>
          <p:cNvPr id="332" name="Google Shape;332;p40"/>
          <p:cNvSpPr txBox="1"/>
          <p:nvPr/>
        </p:nvSpPr>
        <p:spPr>
          <a:xfrm>
            <a:off x="-1" y="3205200"/>
            <a:ext cx="4949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2286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None/>
            </a:pP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b="1"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7,442</a:t>
            </a: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sound bites</a:t>
            </a:r>
            <a:endParaRPr sz="15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2286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None/>
            </a:pP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b="1"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91</a:t>
            </a: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actors (Ages 20-74)</a:t>
            </a:r>
            <a:endParaRPr sz="15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2286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None/>
            </a:pP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b="1"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6</a:t>
            </a: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Emotional States</a:t>
            </a:r>
            <a:endParaRPr sz="15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ctr">
              <a:spcBef>
                <a:spcPts val="11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33" name="Google Shape;333;p40"/>
          <p:cNvSpPr txBox="1"/>
          <p:nvPr/>
        </p:nvSpPr>
        <p:spPr>
          <a:xfrm>
            <a:off x="4818242" y="3205200"/>
            <a:ext cx="4040100" cy="9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2286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None/>
            </a:pPr>
            <a:r>
              <a:rPr b="1"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2,140</a:t>
            </a: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samples</a:t>
            </a:r>
            <a:endParaRPr sz="15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2286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M Sans"/>
              <a:buNone/>
            </a:pP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b="1"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177</a:t>
            </a: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countries represented</a:t>
            </a:r>
            <a:endParaRPr sz="15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2286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ssistant"/>
              <a:buNone/>
            </a:pPr>
            <a:r>
              <a:rPr lang="en" sz="15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Used to introduce novel/diverse accents</a:t>
            </a:r>
            <a:endParaRPr sz="15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ctr">
              <a:spcBef>
                <a:spcPts val="11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334" name="Google Shape;334;p40"/>
          <p:cNvCxnSpPr/>
          <p:nvPr/>
        </p:nvCxnSpPr>
        <p:spPr>
          <a:xfrm>
            <a:off x="3037742" y="2335325"/>
            <a:ext cx="2292300" cy="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5" name="Google Shape;335;p40"/>
          <p:cNvSpPr txBox="1"/>
          <p:nvPr/>
        </p:nvSpPr>
        <p:spPr>
          <a:xfrm>
            <a:off x="6059027" y="1904075"/>
            <a:ext cx="2214000" cy="8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rPr>
              <a:t>Testing Set: Accent Archive</a:t>
            </a:r>
            <a:endParaRPr sz="2600">
              <a:solidFill>
                <a:schemeClr val="dk1"/>
              </a:solidFill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336" name="Google Shape;336;p40"/>
          <p:cNvSpPr txBox="1"/>
          <p:nvPr/>
        </p:nvSpPr>
        <p:spPr>
          <a:xfrm>
            <a:off x="623354" y="1904075"/>
            <a:ext cx="1685400" cy="8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>
                <a:solidFill>
                  <a:schemeClr val="dk1"/>
                </a:solidFill>
                <a:latin typeface="Sora SemiBold"/>
                <a:ea typeface="Sora SemiBold"/>
                <a:cs typeface="Sora SemiBold"/>
                <a:sym typeface="Sora SemiBold"/>
              </a:rPr>
              <a:t>Training Set: Crema-D</a:t>
            </a:r>
            <a:endParaRPr sz="2600">
              <a:solidFill>
                <a:schemeClr val="dk1"/>
              </a:solidFill>
              <a:latin typeface="Sora SemiBold"/>
              <a:ea typeface="Sora SemiBold"/>
              <a:cs typeface="Sora SemiBold"/>
              <a:sym typeface="Sora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Extracting Quantitative Data</a:t>
            </a:r>
            <a:endParaRPr/>
          </a:p>
        </p:txBody>
      </p:sp>
      <p:sp>
        <p:nvSpPr>
          <p:cNvPr id="342" name="Google Shape;342;p41"/>
          <p:cNvSpPr txBox="1"/>
          <p:nvPr>
            <p:ph idx="1" type="body"/>
          </p:nvPr>
        </p:nvSpPr>
        <p:spPr>
          <a:xfrm>
            <a:off x="720000" y="1112025"/>
            <a:ext cx="7828200" cy="3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ssistant Light"/>
              <a:buChar char="●"/>
            </a:pPr>
            <a:r>
              <a:rPr lang="en" sz="1500"/>
              <a:t>How do you extract quantitative data from audio and find patterns within this data?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ssistant Light"/>
              <a:buChar char="○"/>
            </a:pPr>
            <a:r>
              <a:rPr lang="en" sz="1500"/>
              <a:t>Which forms of quantitative audio representations are able to represent human emotion?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b="1" lang="en" sz="1500" u="sng">
                <a:solidFill>
                  <a:schemeClr val="accent5"/>
                </a:solidFill>
                <a:latin typeface="Assistant"/>
                <a:ea typeface="Assistant"/>
                <a:cs typeface="Assistant"/>
                <a:sym typeface="Assistant"/>
              </a:rPr>
              <a:t>MFCC</a:t>
            </a:r>
            <a:r>
              <a:rPr lang="en" sz="1500"/>
              <a:t>s</a:t>
            </a:r>
            <a:r>
              <a:rPr lang="en" sz="1500"/>
              <a:t> (</a:t>
            </a: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Mel-frequency cepstral coefficients)</a:t>
            </a:r>
            <a:endParaRPr sz="150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ssistant"/>
              <a:buChar char="○"/>
            </a:pP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Numbers that make up audio-spectrum-based representations of audio (Mel-frequency </a:t>
            </a: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cepstral</a:t>
            </a: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)</a:t>
            </a:r>
            <a:endParaRPr sz="150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ssistant"/>
              <a:buChar char="●"/>
            </a:pP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How are MFCC’s calculated?</a:t>
            </a:r>
            <a:endParaRPr sz="150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Uses a</a:t>
            </a:r>
            <a:r>
              <a:rPr lang="en" sz="1500">
                <a:solidFill>
                  <a:schemeClr val="accent5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b="1" lang="en" sz="1500" u="sng">
                <a:solidFill>
                  <a:schemeClr val="accent5"/>
                </a:solidFill>
                <a:latin typeface="Assistant"/>
                <a:ea typeface="Assistant"/>
                <a:cs typeface="Assistant"/>
                <a:sym typeface="Assistant"/>
              </a:rPr>
              <a:t>fourier transform</a:t>
            </a:r>
            <a:r>
              <a:rPr lang="en" sz="1500">
                <a:solidFill>
                  <a:schemeClr val="accent5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to convert audio into number-based representations of audio frequencies</a:t>
            </a:r>
            <a:endParaRPr sz="150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Distributes the representations along a </a:t>
            </a:r>
            <a:r>
              <a:rPr b="1" lang="en" sz="1500" u="sng">
                <a:solidFill>
                  <a:schemeClr val="accent5"/>
                </a:solidFill>
                <a:latin typeface="Assistant"/>
                <a:ea typeface="Assistant"/>
                <a:cs typeface="Assistant"/>
                <a:sym typeface="Assistant"/>
              </a:rPr>
              <a:t>Mel-scale</a:t>
            </a: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, a pitch scale that encapsulates human-</a:t>
            </a: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perceptible</a:t>
            </a: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pitches</a:t>
            </a:r>
            <a:endParaRPr sz="150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ssistant"/>
              <a:buChar char="○"/>
            </a:pPr>
            <a:r>
              <a:rPr lang="en" sz="150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Uses log scales to clean the audio values</a:t>
            </a:r>
            <a:endParaRPr sz="150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descr="Librosa" id="343" name="Google Shape;34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0725" y="3662200"/>
            <a:ext cx="2627900" cy="107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</a:t>
            </a:r>
            <a:endParaRPr/>
          </a:p>
        </p:txBody>
      </p:sp>
      <p:sp>
        <p:nvSpPr>
          <p:cNvPr id="349" name="Google Shape;349;p42"/>
          <p:cNvSpPr txBox="1"/>
          <p:nvPr>
            <p:ph idx="1" type="body"/>
          </p:nvPr>
        </p:nvSpPr>
        <p:spPr>
          <a:xfrm>
            <a:off x="720000" y="1112024"/>
            <a:ext cx="7704000" cy="9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Needed an algorithm that could learn to </a:t>
            </a:r>
            <a:r>
              <a:rPr b="1" lang="en" sz="1500">
                <a:latin typeface="Assistant"/>
                <a:ea typeface="Assistant"/>
                <a:cs typeface="Assistant"/>
                <a:sym typeface="Assistant"/>
              </a:rPr>
              <a:t>identify</a:t>
            </a:r>
            <a:r>
              <a:rPr lang="en" sz="1500"/>
              <a:t> and </a:t>
            </a:r>
            <a:r>
              <a:rPr b="1" lang="en" sz="1500">
                <a:latin typeface="Assistant"/>
                <a:ea typeface="Assistant"/>
                <a:cs typeface="Assistant"/>
                <a:sym typeface="Assistant"/>
              </a:rPr>
              <a:t>classify</a:t>
            </a:r>
            <a:r>
              <a:rPr lang="en" sz="1500"/>
              <a:t> emotions in audio clips of human speech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Must rely on quantitative approximations for speech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Since we know the various categories of emotions that we want to classify, we can solve this problem using </a:t>
            </a:r>
            <a:r>
              <a:rPr b="1" lang="en" sz="1500" u="sng">
                <a:latin typeface="Assistant"/>
                <a:ea typeface="Assistant"/>
                <a:cs typeface="Assistant"/>
                <a:sym typeface="Assistant"/>
              </a:rPr>
              <a:t>neural networks</a:t>
            </a:r>
            <a:r>
              <a:rPr lang="en" sz="1500"/>
              <a:t> (discussed on the last day of class)</a:t>
            </a:r>
            <a:endParaRPr sz="1500"/>
          </a:p>
        </p:txBody>
      </p:sp>
      <p:sp>
        <p:nvSpPr>
          <p:cNvPr id="350" name="Google Shape;350;p42"/>
          <p:cNvSpPr/>
          <p:nvPr/>
        </p:nvSpPr>
        <p:spPr>
          <a:xfrm>
            <a:off x="3110229" y="2793889"/>
            <a:ext cx="357300" cy="357300"/>
          </a:xfrm>
          <a:prstGeom prst="ellipse">
            <a:avLst/>
          </a:prstGeom>
          <a:solidFill>
            <a:schemeClr val="l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1" name="Google Shape;351;p42"/>
          <p:cNvSpPr/>
          <p:nvPr/>
        </p:nvSpPr>
        <p:spPr>
          <a:xfrm>
            <a:off x="3110229" y="3289479"/>
            <a:ext cx="357300" cy="357300"/>
          </a:xfrm>
          <a:prstGeom prst="ellipse">
            <a:avLst/>
          </a:prstGeom>
          <a:solidFill>
            <a:schemeClr val="l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2" name="Google Shape;352;p42"/>
          <p:cNvSpPr/>
          <p:nvPr/>
        </p:nvSpPr>
        <p:spPr>
          <a:xfrm>
            <a:off x="4076732" y="2556250"/>
            <a:ext cx="357300" cy="357300"/>
          </a:xfrm>
          <a:prstGeom prst="ellipse">
            <a:avLst/>
          </a:prstGeom>
          <a:solidFill>
            <a:schemeClr val="accen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3" name="Google Shape;353;p42"/>
          <p:cNvSpPr/>
          <p:nvPr/>
        </p:nvSpPr>
        <p:spPr>
          <a:xfrm>
            <a:off x="4076732" y="4022675"/>
            <a:ext cx="357300" cy="357300"/>
          </a:xfrm>
          <a:prstGeom prst="ellipse">
            <a:avLst/>
          </a:prstGeom>
          <a:solidFill>
            <a:schemeClr val="accen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4" name="Google Shape;354;p42"/>
          <p:cNvSpPr/>
          <p:nvPr/>
        </p:nvSpPr>
        <p:spPr>
          <a:xfrm>
            <a:off x="4076732" y="3533857"/>
            <a:ext cx="357300" cy="357300"/>
          </a:xfrm>
          <a:prstGeom prst="ellipse">
            <a:avLst/>
          </a:prstGeom>
          <a:solidFill>
            <a:schemeClr val="accen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5" name="Google Shape;355;p42"/>
          <p:cNvSpPr/>
          <p:nvPr/>
        </p:nvSpPr>
        <p:spPr>
          <a:xfrm>
            <a:off x="4076732" y="3045056"/>
            <a:ext cx="357300" cy="357300"/>
          </a:xfrm>
          <a:prstGeom prst="ellipse">
            <a:avLst/>
          </a:prstGeom>
          <a:solidFill>
            <a:schemeClr val="accen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6" name="Google Shape;356;p42"/>
          <p:cNvSpPr/>
          <p:nvPr/>
        </p:nvSpPr>
        <p:spPr>
          <a:xfrm>
            <a:off x="3110229" y="3785069"/>
            <a:ext cx="357300" cy="357300"/>
          </a:xfrm>
          <a:prstGeom prst="ellipse">
            <a:avLst/>
          </a:prstGeom>
          <a:solidFill>
            <a:schemeClr val="l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7" name="Google Shape;357;p42"/>
          <p:cNvSpPr/>
          <p:nvPr/>
        </p:nvSpPr>
        <p:spPr>
          <a:xfrm>
            <a:off x="6009704" y="3045049"/>
            <a:ext cx="357300" cy="357300"/>
          </a:xfrm>
          <a:prstGeom prst="ellipse">
            <a:avLst/>
          </a:prstGeom>
          <a:solidFill>
            <a:schemeClr val="accent4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8" name="Google Shape;358;p42"/>
          <p:cNvSpPr/>
          <p:nvPr/>
        </p:nvSpPr>
        <p:spPr>
          <a:xfrm>
            <a:off x="5043215" y="4022669"/>
            <a:ext cx="357300" cy="357300"/>
          </a:xfrm>
          <a:prstGeom prst="ellipse">
            <a:avLst/>
          </a:prstGeom>
          <a:solidFill>
            <a:schemeClr val="dk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59" name="Google Shape;359;p42"/>
          <p:cNvSpPr/>
          <p:nvPr/>
        </p:nvSpPr>
        <p:spPr>
          <a:xfrm>
            <a:off x="5045854" y="3533862"/>
            <a:ext cx="357300" cy="357300"/>
          </a:xfrm>
          <a:prstGeom prst="ellipse">
            <a:avLst/>
          </a:prstGeom>
          <a:solidFill>
            <a:schemeClr val="dk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60" name="Google Shape;360;p42"/>
          <p:cNvSpPr/>
          <p:nvPr/>
        </p:nvSpPr>
        <p:spPr>
          <a:xfrm>
            <a:off x="5043215" y="3045056"/>
            <a:ext cx="357300" cy="357300"/>
          </a:xfrm>
          <a:prstGeom prst="ellipse">
            <a:avLst/>
          </a:prstGeom>
          <a:solidFill>
            <a:schemeClr val="dk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361" name="Google Shape;361;p42"/>
          <p:cNvSpPr/>
          <p:nvPr/>
        </p:nvSpPr>
        <p:spPr>
          <a:xfrm>
            <a:off x="5043215" y="2556250"/>
            <a:ext cx="357300" cy="357300"/>
          </a:xfrm>
          <a:prstGeom prst="ellipse">
            <a:avLst/>
          </a:prstGeom>
          <a:solidFill>
            <a:schemeClr val="dk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362" name="Google Shape;362;p42"/>
          <p:cNvCxnSpPr>
            <a:stCxn id="350" idx="6"/>
            <a:endCxn id="352" idx="2"/>
          </p:cNvCxnSpPr>
          <p:nvPr/>
        </p:nvCxnSpPr>
        <p:spPr>
          <a:xfrm flipH="1" rot="10800000">
            <a:off x="3467529" y="2734939"/>
            <a:ext cx="609300" cy="2376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" name="Google Shape;363;p42"/>
          <p:cNvCxnSpPr>
            <a:stCxn id="351" idx="6"/>
            <a:endCxn id="355" idx="2"/>
          </p:cNvCxnSpPr>
          <p:nvPr/>
        </p:nvCxnSpPr>
        <p:spPr>
          <a:xfrm flipH="1" rot="10800000">
            <a:off x="3467529" y="3223629"/>
            <a:ext cx="609300" cy="2445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4" name="Google Shape;364;p42"/>
          <p:cNvCxnSpPr>
            <a:stCxn id="356" idx="6"/>
            <a:endCxn id="354" idx="2"/>
          </p:cNvCxnSpPr>
          <p:nvPr/>
        </p:nvCxnSpPr>
        <p:spPr>
          <a:xfrm flipH="1" rot="10800000">
            <a:off x="3467529" y="3712619"/>
            <a:ext cx="609300" cy="2511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5" name="Google Shape;365;p42"/>
          <p:cNvCxnSpPr>
            <a:stCxn id="350" idx="6"/>
            <a:endCxn id="355" idx="2"/>
          </p:cNvCxnSpPr>
          <p:nvPr/>
        </p:nvCxnSpPr>
        <p:spPr>
          <a:xfrm>
            <a:off x="3467529" y="2972539"/>
            <a:ext cx="609300" cy="2511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6" name="Google Shape;366;p42"/>
          <p:cNvCxnSpPr>
            <a:stCxn id="351" idx="6"/>
            <a:endCxn id="354" idx="2"/>
          </p:cNvCxnSpPr>
          <p:nvPr/>
        </p:nvCxnSpPr>
        <p:spPr>
          <a:xfrm>
            <a:off x="3467529" y="3468129"/>
            <a:ext cx="609300" cy="2445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7" name="Google Shape;367;p42"/>
          <p:cNvCxnSpPr>
            <a:stCxn id="356" idx="6"/>
            <a:endCxn id="353" idx="2"/>
          </p:cNvCxnSpPr>
          <p:nvPr/>
        </p:nvCxnSpPr>
        <p:spPr>
          <a:xfrm>
            <a:off x="3467529" y="3963719"/>
            <a:ext cx="609300" cy="2376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8" name="Google Shape;368;p42"/>
          <p:cNvCxnSpPr>
            <a:stCxn id="356" idx="6"/>
            <a:endCxn id="355" idx="2"/>
          </p:cNvCxnSpPr>
          <p:nvPr/>
        </p:nvCxnSpPr>
        <p:spPr>
          <a:xfrm flipH="1" rot="10800000">
            <a:off x="3467529" y="3223619"/>
            <a:ext cx="609300" cy="7401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9" name="Google Shape;369;p42"/>
          <p:cNvCxnSpPr>
            <a:stCxn id="351" idx="6"/>
            <a:endCxn id="352" idx="2"/>
          </p:cNvCxnSpPr>
          <p:nvPr/>
        </p:nvCxnSpPr>
        <p:spPr>
          <a:xfrm flipH="1" rot="10800000">
            <a:off x="3467529" y="2734929"/>
            <a:ext cx="609300" cy="7332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0" name="Google Shape;370;p42"/>
          <p:cNvCxnSpPr>
            <a:stCxn id="350" idx="6"/>
            <a:endCxn id="354" idx="2"/>
          </p:cNvCxnSpPr>
          <p:nvPr/>
        </p:nvCxnSpPr>
        <p:spPr>
          <a:xfrm>
            <a:off x="3467529" y="2972539"/>
            <a:ext cx="609300" cy="7401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1" name="Google Shape;371;p42"/>
          <p:cNvCxnSpPr>
            <a:stCxn id="351" idx="6"/>
            <a:endCxn id="353" idx="2"/>
          </p:cNvCxnSpPr>
          <p:nvPr/>
        </p:nvCxnSpPr>
        <p:spPr>
          <a:xfrm>
            <a:off x="3467529" y="3468129"/>
            <a:ext cx="609300" cy="7332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2" name="Google Shape;372;p42"/>
          <p:cNvCxnSpPr>
            <a:stCxn id="352" idx="6"/>
            <a:endCxn id="360" idx="2"/>
          </p:cNvCxnSpPr>
          <p:nvPr/>
        </p:nvCxnSpPr>
        <p:spPr>
          <a:xfrm>
            <a:off x="4434032" y="2734900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3" name="Google Shape;373;p42"/>
          <p:cNvCxnSpPr>
            <a:stCxn id="352" idx="6"/>
            <a:endCxn id="361" idx="2"/>
          </p:cNvCxnSpPr>
          <p:nvPr/>
        </p:nvCxnSpPr>
        <p:spPr>
          <a:xfrm>
            <a:off x="4434032" y="2734900"/>
            <a:ext cx="6093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4" name="Google Shape;374;p42"/>
          <p:cNvCxnSpPr>
            <a:endCxn id="359" idx="2"/>
          </p:cNvCxnSpPr>
          <p:nvPr/>
        </p:nvCxnSpPr>
        <p:spPr>
          <a:xfrm>
            <a:off x="4433854" y="2734812"/>
            <a:ext cx="6120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5" name="Google Shape;375;p42"/>
          <p:cNvCxnSpPr>
            <a:stCxn id="352" idx="6"/>
            <a:endCxn id="358" idx="2"/>
          </p:cNvCxnSpPr>
          <p:nvPr/>
        </p:nvCxnSpPr>
        <p:spPr>
          <a:xfrm>
            <a:off x="4434032" y="2734900"/>
            <a:ext cx="609300" cy="14664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6" name="Google Shape;376;p42"/>
          <p:cNvCxnSpPr>
            <a:stCxn id="355" idx="6"/>
            <a:endCxn id="360" idx="2"/>
          </p:cNvCxnSpPr>
          <p:nvPr/>
        </p:nvCxnSpPr>
        <p:spPr>
          <a:xfrm>
            <a:off x="4434032" y="3223706"/>
            <a:ext cx="6093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7" name="Google Shape;377;p42"/>
          <p:cNvCxnSpPr>
            <a:stCxn id="355" idx="6"/>
            <a:endCxn id="361" idx="2"/>
          </p:cNvCxnSpPr>
          <p:nvPr/>
        </p:nvCxnSpPr>
        <p:spPr>
          <a:xfrm flipH="1" rot="10800000">
            <a:off x="4434032" y="2735006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8" name="Google Shape;378;p42"/>
          <p:cNvCxnSpPr>
            <a:stCxn id="355" idx="6"/>
            <a:endCxn id="359" idx="2"/>
          </p:cNvCxnSpPr>
          <p:nvPr/>
        </p:nvCxnSpPr>
        <p:spPr>
          <a:xfrm>
            <a:off x="4434032" y="3223706"/>
            <a:ext cx="6117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9" name="Google Shape;379;p42"/>
          <p:cNvCxnSpPr>
            <a:stCxn id="355" idx="6"/>
            <a:endCxn id="358" idx="2"/>
          </p:cNvCxnSpPr>
          <p:nvPr/>
        </p:nvCxnSpPr>
        <p:spPr>
          <a:xfrm>
            <a:off x="4434032" y="3223706"/>
            <a:ext cx="6093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0" name="Google Shape;380;p42"/>
          <p:cNvCxnSpPr>
            <a:stCxn id="350" idx="6"/>
            <a:endCxn id="353" idx="2"/>
          </p:cNvCxnSpPr>
          <p:nvPr/>
        </p:nvCxnSpPr>
        <p:spPr>
          <a:xfrm>
            <a:off x="3467529" y="2972539"/>
            <a:ext cx="609300" cy="12288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1" name="Google Shape;381;p42"/>
          <p:cNvCxnSpPr>
            <a:stCxn id="356" idx="6"/>
            <a:endCxn id="352" idx="2"/>
          </p:cNvCxnSpPr>
          <p:nvPr/>
        </p:nvCxnSpPr>
        <p:spPr>
          <a:xfrm flipH="1" rot="10800000">
            <a:off x="3467529" y="2734919"/>
            <a:ext cx="609300" cy="12288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2" name="Google Shape;382;p42"/>
          <p:cNvCxnSpPr>
            <a:stCxn id="354" idx="6"/>
            <a:endCxn id="361" idx="2"/>
          </p:cNvCxnSpPr>
          <p:nvPr/>
        </p:nvCxnSpPr>
        <p:spPr>
          <a:xfrm flipH="1" rot="10800000">
            <a:off x="4434032" y="2734807"/>
            <a:ext cx="6093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3" name="Google Shape;383;p42"/>
          <p:cNvCxnSpPr>
            <a:stCxn id="354" idx="6"/>
            <a:endCxn id="360" idx="2"/>
          </p:cNvCxnSpPr>
          <p:nvPr/>
        </p:nvCxnSpPr>
        <p:spPr>
          <a:xfrm flipH="1" rot="10800000">
            <a:off x="4434032" y="3223807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4" name="Google Shape;384;p42"/>
          <p:cNvCxnSpPr>
            <a:stCxn id="354" idx="6"/>
            <a:endCxn id="359" idx="2"/>
          </p:cNvCxnSpPr>
          <p:nvPr/>
        </p:nvCxnSpPr>
        <p:spPr>
          <a:xfrm>
            <a:off x="4434032" y="3712507"/>
            <a:ext cx="6117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5" name="Google Shape;385;p42"/>
          <p:cNvCxnSpPr>
            <a:stCxn id="354" idx="6"/>
            <a:endCxn id="358" idx="2"/>
          </p:cNvCxnSpPr>
          <p:nvPr/>
        </p:nvCxnSpPr>
        <p:spPr>
          <a:xfrm>
            <a:off x="4434032" y="3712507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6" name="Google Shape;386;p42"/>
          <p:cNvCxnSpPr>
            <a:endCxn id="361" idx="2"/>
          </p:cNvCxnSpPr>
          <p:nvPr/>
        </p:nvCxnSpPr>
        <p:spPr>
          <a:xfrm flipH="1" rot="10800000">
            <a:off x="4433915" y="2734900"/>
            <a:ext cx="609300" cy="14664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7" name="Google Shape;387;p42"/>
          <p:cNvCxnSpPr>
            <a:endCxn id="360" idx="2"/>
          </p:cNvCxnSpPr>
          <p:nvPr/>
        </p:nvCxnSpPr>
        <p:spPr>
          <a:xfrm flipH="1" rot="10800000">
            <a:off x="4433915" y="3223706"/>
            <a:ext cx="6093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8" name="Google Shape;388;p42"/>
          <p:cNvCxnSpPr>
            <a:stCxn id="353" idx="6"/>
            <a:endCxn id="359" idx="2"/>
          </p:cNvCxnSpPr>
          <p:nvPr/>
        </p:nvCxnSpPr>
        <p:spPr>
          <a:xfrm flipH="1" rot="10800000">
            <a:off x="4434032" y="3712625"/>
            <a:ext cx="6117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9" name="Google Shape;389;p42"/>
          <p:cNvCxnSpPr>
            <a:stCxn id="353" idx="6"/>
            <a:endCxn id="358" idx="2"/>
          </p:cNvCxnSpPr>
          <p:nvPr/>
        </p:nvCxnSpPr>
        <p:spPr>
          <a:xfrm>
            <a:off x="4434032" y="4201325"/>
            <a:ext cx="6093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0" name="Google Shape;390;p42"/>
          <p:cNvCxnSpPr>
            <a:stCxn id="361" idx="6"/>
            <a:endCxn id="357" idx="2"/>
          </p:cNvCxnSpPr>
          <p:nvPr/>
        </p:nvCxnSpPr>
        <p:spPr>
          <a:xfrm>
            <a:off x="5400515" y="2734900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1" name="Google Shape;391;p42"/>
          <p:cNvCxnSpPr>
            <a:stCxn id="360" idx="6"/>
            <a:endCxn id="357" idx="2"/>
          </p:cNvCxnSpPr>
          <p:nvPr/>
        </p:nvCxnSpPr>
        <p:spPr>
          <a:xfrm>
            <a:off x="5400515" y="3223706"/>
            <a:ext cx="6093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2" name="Google Shape;392;p42"/>
          <p:cNvCxnSpPr>
            <a:stCxn id="359" idx="6"/>
            <a:endCxn id="357" idx="2"/>
          </p:cNvCxnSpPr>
          <p:nvPr/>
        </p:nvCxnSpPr>
        <p:spPr>
          <a:xfrm flipH="1" rot="10800000">
            <a:off x="5403154" y="3223812"/>
            <a:ext cx="6066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3" name="Google Shape;393;p42"/>
          <p:cNvCxnSpPr>
            <a:stCxn id="358" idx="6"/>
            <a:endCxn id="357" idx="2"/>
          </p:cNvCxnSpPr>
          <p:nvPr/>
        </p:nvCxnSpPr>
        <p:spPr>
          <a:xfrm flipH="1" rot="10800000">
            <a:off x="5400515" y="3223618"/>
            <a:ext cx="6093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4" name="Google Shape;394;p42"/>
          <p:cNvSpPr txBox="1"/>
          <p:nvPr/>
        </p:nvSpPr>
        <p:spPr>
          <a:xfrm>
            <a:off x="3037838" y="4446495"/>
            <a:ext cx="514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Input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95" name="Google Shape;395;p42"/>
          <p:cNvSpPr txBox="1"/>
          <p:nvPr/>
        </p:nvSpPr>
        <p:spPr>
          <a:xfrm>
            <a:off x="3914573" y="4446495"/>
            <a:ext cx="681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Hidden 1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96" name="Google Shape;396;p42"/>
          <p:cNvSpPr txBox="1"/>
          <p:nvPr/>
        </p:nvSpPr>
        <p:spPr>
          <a:xfrm>
            <a:off x="4883698" y="4446495"/>
            <a:ext cx="681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Hidden 2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97" name="Google Shape;397;p42"/>
          <p:cNvSpPr txBox="1"/>
          <p:nvPr/>
        </p:nvSpPr>
        <p:spPr>
          <a:xfrm>
            <a:off x="5814524" y="4446495"/>
            <a:ext cx="758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Classification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398" name="Google Shape;398;p42"/>
          <p:cNvSpPr/>
          <p:nvPr/>
        </p:nvSpPr>
        <p:spPr>
          <a:xfrm>
            <a:off x="6014975" y="3533828"/>
            <a:ext cx="357300" cy="357300"/>
          </a:xfrm>
          <a:prstGeom prst="ellipse">
            <a:avLst/>
          </a:prstGeom>
          <a:solidFill>
            <a:schemeClr val="accent4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399" name="Google Shape;399;p42"/>
          <p:cNvCxnSpPr>
            <a:stCxn id="361" idx="7"/>
            <a:endCxn id="398" idx="2"/>
          </p:cNvCxnSpPr>
          <p:nvPr/>
        </p:nvCxnSpPr>
        <p:spPr>
          <a:xfrm>
            <a:off x="5348189" y="2608575"/>
            <a:ext cx="666900" cy="11040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0" name="Google Shape;400;p42"/>
          <p:cNvCxnSpPr>
            <a:stCxn id="360" idx="6"/>
            <a:endCxn id="398" idx="2"/>
          </p:cNvCxnSpPr>
          <p:nvPr/>
        </p:nvCxnSpPr>
        <p:spPr>
          <a:xfrm>
            <a:off x="5400515" y="3223706"/>
            <a:ext cx="6144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1" name="Google Shape;401;p42"/>
          <p:cNvCxnSpPr>
            <a:stCxn id="359" idx="6"/>
            <a:endCxn id="398" idx="2"/>
          </p:cNvCxnSpPr>
          <p:nvPr/>
        </p:nvCxnSpPr>
        <p:spPr>
          <a:xfrm>
            <a:off x="5403154" y="3712512"/>
            <a:ext cx="6117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2" name="Google Shape;402;p42"/>
          <p:cNvCxnSpPr>
            <a:stCxn id="358" idx="6"/>
            <a:endCxn id="398" idx="2"/>
          </p:cNvCxnSpPr>
          <p:nvPr/>
        </p:nvCxnSpPr>
        <p:spPr>
          <a:xfrm flipH="1" rot="10800000">
            <a:off x="5400515" y="3712618"/>
            <a:ext cx="6144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3" name="Google Shape;403;p42"/>
          <p:cNvSpPr txBox="1"/>
          <p:nvPr/>
        </p:nvSpPr>
        <p:spPr>
          <a:xfrm>
            <a:off x="6233957" y="3097186"/>
            <a:ext cx="758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Happy :)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04" name="Google Shape;404;p42"/>
          <p:cNvSpPr txBox="1"/>
          <p:nvPr/>
        </p:nvSpPr>
        <p:spPr>
          <a:xfrm>
            <a:off x="6194880" y="3578665"/>
            <a:ext cx="758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Sad :(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05" name="Google Shape;405;p42"/>
          <p:cNvSpPr txBox="1"/>
          <p:nvPr/>
        </p:nvSpPr>
        <p:spPr>
          <a:xfrm>
            <a:off x="2151952" y="3330875"/>
            <a:ext cx="479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MFCCs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406" name="Google Shape;406;p42"/>
          <p:cNvCxnSpPr>
            <a:stCxn id="405" idx="3"/>
            <a:endCxn id="350" idx="2"/>
          </p:cNvCxnSpPr>
          <p:nvPr/>
        </p:nvCxnSpPr>
        <p:spPr>
          <a:xfrm flipH="1" rot="10800000">
            <a:off x="2631052" y="2972525"/>
            <a:ext cx="479100" cy="4956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7" name="Google Shape;407;p42"/>
          <p:cNvCxnSpPr>
            <a:stCxn id="405" idx="3"/>
            <a:endCxn id="351" idx="2"/>
          </p:cNvCxnSpPr>
          <p:nvPr/>
        </p:nvCxnSpPr>
        <p:spPr>
          <a:xfrm>
            <a:off x="2631052" y="3468125"/>
            <a:ext cx="4791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8" name="Google Shape;408;p42"/>
          <p:cNvCxnSpPr>
            <a:stCxn id="405" idx="3"/>
            <a:endCxn id="356" idx="2"/>
          </p:cNvCxnSpPr>
          <p:nvPr/>
        </p:nvCxnSpPr>
        <p:spPr>
          <a:xfrm>
            <a:off x="2631052" y="3468125"/>
            <a:ext cx="479100" cy="4956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3"/>
          <p:cNvSpPr/>
          <p:nvPr/>
        </p:nvSpPr>
        <p:spPr>
          <a:xfrm>
            <a:off x="3943600" y="2480675"/>
            <a:ext cx="1557000" cy="1974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14" name="Google Shape;414;p43"/>
          <p:cNvSpPr/>
          <p:nvPr/>
        </p:nvSpPr>
        <p:spPr>
          <a:xfrm>
            <a:off x="5851875" y="2632775"/>
            <a:ext cx="606900" cy="1670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15" name="Google Shape;415;p43"/>
          <p:cNvSpPr/>
          <p:nvPr/>
        </p:nvSpPr>
        <p:spPr>
          <a:xfrm>
            <a:off x="2985425" y="2632775"/>
            <a:ext cx="606900" cy="1670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16" name="Google Shape;416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3"/>
          <p:cNvSpPr txBox="1"/>
          <p:nvPr>
            <p:ph idx="1" type="body"/>
          </p:nvPr>
        </p:nvSpPr>
        <p:spPr>
          <a:xfrm>
            <a:off x="720000" y="1112024"/>
            <a:ext cx="7704000" cy="9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Needed an algorithm that could learn to </a:t>
            </a:r>
            <a:r>
              <a:rPr b="1" lang="en" sz="1500">
                <a:latin typeface="Assistant"/>
                <a:ea typeface="Assistant"/>
                <a:cs typeface="Assistant"/>
                <a:sym typeface="Assistant"/>
              </a:rPr>
              <a:t>identify</a:t>
            </a:r>
            <a:r>
              <a:rPr lang="en" sz="1500"/>
              <a:t> and </a:t>
            </a:r>
            <a:r>
              <a:rPr b="1" lang="en" sz="1500">
                <a:latin typeface="Assistant"/>
                <a:ea typeface="Assistant"/>
                <a:cs typeface="Assistant"/>
                <a:sym typeface="Assistant"/>
              </a:rPr>
              <a:t>classify</a:t>
            </a:r>
            <a:r>
              <a:rPr lang="en" sz="1500"/>
              <a:t> </a:t>
            </a:r>
            <a:r>
              <a:rPr lang="en" sz="1500"/>
              <a:t>emotions</a:t>
            </a:r>
            <a:r>
              <a:rPr lang="en" sz="1500"/>
              <a:t> in </a:t>
            </a:r>
            <a:r>
              <a:rPr lang="en" sz="1500"/>
              <a:t>audio</a:t>
            </a:r>
            <a:r>
              <a:rPr lang="en" sz="1500"/>
              <a:t> clips of human speech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Must rely on </a:t>
            </a:r>
            <a:r>
              <a:rPr lang="en" sz="1500"/>
              <a:t>quantitative</a:t>
            </a:r>
            <a:r>
              <a:rPr lang="en" sz="1500"/>
              <a:t> approximations for speech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Since we know the various categories of emotions that we want to classify, we can solve this problem using </a:t>
            </a:r>
            <a:r>
              <a:rPr b="1" lang="en" sz="1500" u="sng">
                <a:latin typeface="Assistant"/>
                <a:ea typeface="Assistant"/>
                <a:cs typeface="Assistant"/>
                <a:sym typeface="Assistant"/>
              </a:rPr>
              <a:t>neural networks</a:t>
            </a:r>
            <a:r>
              <a:rPr lang="en" sz="1500"/>
              <a:t> (discussed on the last day of class)</a:t>
            </a:r>
            <a:endParaRPr sz="1500"/>
          </a:p>
        </p:txBody>
      </p:sp>
      <p:sp>
        <p:nvSpPr>
          <p:cNvPr id="418" name="Google Shape;418;p43"/>
          <p:cNvSpPr/>
          <p:nvPr/>
        </p:nvSpPr>
        <p:spPr>
          <a:xfrm>
            <a:off x="3110229" y="2793889"/>
            <a:ext cx="357300" cy="357300"/>
          </a:xfrm>
          <a:prstGeom prst="ellipse">
            <a:avLst/>
          </a:prstGeom>
          <a:solidFill>
            <a:schemeClr val="l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19" name="Google Shape;419;p43"/>
          <p:cNvSpPr/>
          <p:nvPr/>
        </p:nvSpPr>
        <p:spPr>
          <a:xfrm>
            <a:off x="3110229" y="3289479"/>
            <a:ext cx="357300" cy="357300"/>
          </a:xfrm>
          <a:prstGeom prst="ellipse">
            <a:avLst/>
          </a:prstGeom>
          <a:solidFill>
            <a:schemeClr val="l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0" name="Google Shape;420;p43"/>
          <p:cNvSpPr/>
          <p:nvPr/>
        </p:nvSpPr>
        <p:spPr>
          <a:xfrm>
            <a:off x="4076732" y="2556250"/>
            <a:ext cx="357300" cy="357300"/>
          </a:xfrm>
          <a:prstGeom prst="ellipse">
            <a:avLst/>
          </a:prstGeom>
          <a:solidFill>
            <a:schemeClr val="accen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1" name="Google Shape;421;p43"/>
          <p:cNvSpPr/>
          <p:nvPr/>
        </p:nvSpPr>
        <p:spPr>
          <a:xfrm>
            <a:off x="4076732" y="4022675"/>
            <a:ext cx="357300" cy="357300"/>
          </a:xfrm>
          <a:prstGeom prst="ellipse">
            <a:avLst/>
          </a:prstGeom>
          <a:solidFill>
            <a:schemeClr val="accen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2" name="Google Shape;422;p43"/>
          <p:cNvSpPr/>
          <p:nvPr/>
        </p:nvSpPr>
        <p:spPr>
          <a:xfrm>
            <a:off x="4076732" y="3533857"/>
            <a:ext cx="357300" cy="357300"/>
          </a:xfrm>
          <a:prstGeom prst="ellipse">
            <a:avLst/>
          </a:prstGeom>
          <a:solidFill>
            <a:schemeClr val="accen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3" name="Google Shape;423;p43"/>
          <p:cNvSpPr/>
          <p:nvPr/>
        </p:nvSpPr>
        <p:spPr>
          <a:xfrm>
            <a:off x="4076732" y="3045056"/>
            <a:ext cx="357300" cy="357300"/>
          </a:xfrm>
          <a:prstGeom prst="ellipse">
            <a:avLst/>
          </a:prstGeom>
          <a:solidFill>
            <a:schemeClr val="accen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4" name="Google Shape;424;p43"/>
          <p:cNvSpPr/>
          <p:nvPr/>
        </p:nvSpPr>
        <p:spPr>
          <a:xfrm>
            <a:off x="3110229" y="3785069"/>
            <a:ext cx="357300" cy="357300"/>
          </a:xfrm>
          <a:prstGeom prst="ellipse">
            <a:avLst/>
          </a:prstGeom>
          <a:solidFill>
            <a:schemeClr val="lt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5" name="Google Shape;425;p43"/>
          <p:cNvSpPr/>
          <p:nvPr/>
        </p:nvSpPr>
        <p:spPr>
          <a:xfrm>
            <a:off x="6009704" y="3045049"/>
            <a:ext cx="357300" cy="357300"/>
          </a:xfrm>
          <a:prstGeom prst="ellipse">
            <a:avLst/>
          </a:prstGeom>
          <a:solidFill>
            <a:schemeClr val="accent4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6" name="Google Shape;426;p43"/>
          <p:cNvSpPr/>
          <p:nvPr/>
        </p:nvSpPr>
        <p:spPr>
          <a:xfrm>
            <a:off x="5043215" y="4022669"/>
            <a:ext cx="357300" cy="357300"/>
          </a:xfrm>
          <a:prstGeom prst="ellipse">
            <a:avLst/>
          </a:prstGeom>
          <a:solidFill>
            <a:schemeClr val="dk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7" name="Google Shape;427;p43"/>
          <p:cNvSpPr/>
          <p:nvPr/>
        </p:nvSpPr>
        <p:spPr>
          <a:xfrm>
            <a:off x="5045854" y="3533862"/>
            <a:ext cx="357300" cy="357300"/>
          </a:xfrm>
          <a:prstGeom prst="ellipse">
            <a:avLst/>
          </a:prstGeom>
          <a:solidFill>
            <a:schemeClr val="dk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8" name="Google Shape;428;p43"/>
          <p:cNvSpPr/>
          <p:nvPr/>
        </p:nvSpPr>
        <p:spPr>
          <a:xfrm>
            <a:off x="5043215" y="3045056"/>
            <a:ext cx="357300" cy="357300"/>
          </a:xfrm>
          <a:prstGeom prst="ellipse">
            <a:avLst/>
          </a:prstGeom>
          <a:solidFill>
            <a:schemeClr val="dk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29" name="Google Shape;429;p43"/>
          <p:cNvSpPr/>
          <p:nvPr/>
        </p:nvSpPr>
        <p:spPr>
          <a:xfrm>
            <a:off x="5043215" y="2556250"/>
            <a:ext cx="357300" cy="357300"/>
          </a:xfrm>
          <a:prstGeom prst="ellipse">
            <a:avLst/>
          </a:prstGeom>
          <a:solidFill>
            <a:schemeClr val="dk2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430" name="Google Shape;430;p43"/>
          <p:cNvCxnSpPr>
            <a:stCxn id="418" idx="6"/>
            <a:endCxn id="420" idx="2"/>
          </p:cNvCxnSpPr>
          <p:nvPr/>
        </p:nvCxnSpPr>
        <p:spPr>
          <a:xfrm flipH="1" rot="10800000">
            <a:off x="3467529" y="2734939"/>
            <a:ext cx="609300" cy="2376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1" name="Google Shape;431;p43"/>
          <p:cNvCxnSpPr>
            <a:stCxn id="419" idx="6"/>
            <a:endCxn id="423" idx="2"/>
          </p:cNvCxnSpPr>
          <p:nvPr/>
        </p:nvCxnSpPr>
        <p:spPr>
          <a:xfrm flipH="1" rot="10800000">
            <a:off x="3467529" y="3223629"/>
            <a:ext cx="609300" cy="2445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2" name="Google Shape;432;p43"/>
          <p:cNvCxnSpPr>
            <a:stCxn id="424" idx="6"/>
            <a:endCxn id="422" idx="2"/>
          </p:cNvCxnSpPr>
          <p:nvPr/>
        </p:nvCxnSpPr>
        <p:spPr>
          <a:xfrm flipH="1" rot="10800000">
            <a:off x="3467529" y="3712619"/>
            <a:ext cx="609300" cy="2511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3" name="Google Shape;433;p43"/>
          <p:cNvCxnSpPr>
            <a:stCxn id="418" idx="6"/>
            <a:endCxn id="423" idx="2"/>
          </p:cNvCxnSpPr>
          <p:nvPr/>
        </p:nvCxnSpPr>
        <p:spPr>
          <a:xfrm>
            <a:off x="3467529" y="2972539"/>
            <a:ext cx="609300" cy="2511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4" name="Google Shape;434;p43"/>
          <p:cNvCxnSpPr>
            <a:stCxn id="419" idx="6"/>
            <a:endCxn id="422" idx="2"/>
          </p:cNvCxnSpPr>
          <p:nvPr/>
        </p:nvCxnSpPr>
        <p:spPr>
          <a:xfrm>
            <a:off x="3467529" y="3468129"/>
            <a:ext cx="609300" cy="2445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5" name="Google Shape;435;p43"/>
          <p:cNvCxnSpPr>
            <a:stCxn id="424" idx="6"/>
            <a:endCxn id="421" idx="2"/>
          </p:cNvCxnSpPr>
          <p:nvPr/>
        </p:nvCxnSpPr>
        <p:spPr>
          <a:xfrm>
            <a:off x="3467529" y="3963719"/>
            <a:ext cx="609300" cy="2376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6" name="Google Shape;436;p43"/>
          <p:cNvCxnSpPr>
            <a:stCxn id="424" idx="6"/>
            <a:endCxn id="423" idx="2"/>
          </p:cNvCxnSpPr>
          <p:nvPr/>
        </p:nvCxnSpPr>
        <p:spPr>
          <a:xfrm flipH="1" rot="10800000">
            <a:off x="3467529" y="3223619"/>
            <a:ext cx="609300" cy="7401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7" name="Google Shape;437;p43"/>
          <p:cNvCxnSpPr>
            <a:stCxn id="419" idx="6"/>
            <a:endCxn id="420" idx="2"/>
          </p:cNvCxnSpPr>
          <p:nvPr/>
        </p:nvCxnSpPr>
        <p:spPr>
          <a:xfrm flipH="1" rot="10800000">
            <a:off x="3467529" y="2734929"/>
            <a:ext cx="609300" cy="7332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8" name="Google Shape;438;p43"/>
          <p:cNvCxnSpPr>
            <a:stCxn id="418" idx="6"/>
            <a:endCxn id="422" idx="2"/>
          </p:cNvCxnSpPr>
          <p:nvPr/>
        </p:nvCxnSpPr>
        <p:spPr>
          <a:xfrm>
            <a:off x="3467529" y="2972539"/>
            <a:ext cx="609300" cy="7401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9" name="Google Shape;439;p43"/>
          <p:cNvCxnSpPr>
            <a:stCxn id="419" idx="6"/>
            <a:endCxn id="421" idx="2"/>
          </p:cNvCxnSpPr>
          <p:nvPr/>
        </p:nvCxnSpPr>
        <p:spPr>
          <a:xfrm>
            <a:off x="3467529" y="3468129"/>
            <a:ext cx="609300" cy="7332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0" name="Google Shape;440;p43"/>
          <p:cNvCxnSpPr>
            <a:stCxn id="420" idx="6"/>
            <a:endCxn id="428" idx="2"/>
          </p:cNvCxnSpPr>
          <p:nvPr/>
        </p:nvCxnSpPr>
        <p:spPr>
          <a:xfrm>
            <a:off x="4434032" y="2734900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1" name="Google Shape;441;p43"/>
          <p:cNvCxnSpPr>
            <a:stCxn id="420" idx="6"/>
            <a:endCxn id="429" idx="2"/>
          </p:cNvCxnSpPr>
          <p:nvPr/>
        </p:nvCxnSpPr>
        <p:spPr>
          <a:xfrm>
            <a:off x="4434032" y="2734900"/>
            <a:ext cx="6093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2" name="Google Shape;442;p43"/>
          <p:cNvCxnSpPr>
            <a:endCxn id="427" idx="2"/>
          </p:cNvCxnSpPr>
          <p:nvPr/>
        </p:nvCxnSpPr>
        <p:spPr>
          <a:xfrm>
            <a:off x="4433854" y="2734812"/>
            <a:ext cx="6120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3" name="Google Shape;443;p43"/>
          <p:cNvCxnSpPr>
            <a:stCxn id="420" idx="6"/>
            <a:endCxn id="426" idx="2"/>
          </p:cNvCxnSpPr>
          <p:nvPr/>
        </p:nvCxnSpPr>
        <p:spPr>
          <a:xfrm>
            <a:off x="4434032" y="2734900"/>
            <a:ext cx="609300" cy="14664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4" name="Google Shape;444;p43"/>
          <p:cNvCxnSpPr>
            <a:stCxn id="423" idx="6"/>
            <a:endCxn id="428" idx="2"/>
          </p:cNvCxnSpPr>
          <p:nvPr/>
        </p:nvCxnSpPr>
        <p:spPr>
          <a:xfrm>
            <a:off x="4434032" y="3223706"/>
            <a:ext cx="6093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5" name="Google Shape;445;p43"/>
          <p:cNvCxnSpPr>
            <a:stCxn id="423" idx="6"/>
            <a:endCxn id="429" idx="2"/>
          </p:cNvCxnSpPr>
          <p:nvPr/>
        </p:nvCxnSpPr>
        <p:spPr>
          <a:xfrm flipH="1" rot="10800000">
            <a:off x="4434032" y="2735006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6" name="Google Shape;446;p43"/>
          <p:cNvCxnSpPr>
            <a:stCxn id="423" idx="6"/>
            <a:endCxn id="427" idx="2"/>
          </p:cNvCxnSpPr>
          <p:nvPr/>
        </p:nvCxnSpPr>
        <p:spPr>
          <a:xfrm>
            <a:off x="4434032" y="3223706"/>
            <a:ext cx="6117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7" name="Google Shape;447;p43"/>
          <p:cNvCxnSpPr>
            <a:stCxn id="423" idx="6"/>
            <a:endCxn id="426" idx="2"/>
          </p:cNvCxnSpPr>
          <p:nvPr/>
        </p:nvCxnSpPr>
        <p:spPr>
          <a:xfrm>
            <a:off x="4434032" y="3223706"/>
            <a:ext cx="6093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8" name="Google Shape;448;p43"/>
          <p:cNvCxnSpPr>
            <a:stCxn id="418" idx="6"/>
            <a:endCxn id="421" idx="2"/>
          </p:cNvCxnSpPr>
          <p:nvPr/>
        </p:nvCxnSpPr>
        <p:spPr>
          <a:xfrm>
            <a:off x="3467529" y="2972539"/>
            <a:ext cx="609300" cy="12288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9" name="Google Shape;449;p43"/>
          <p:cNvCxnSpPr>
            <a:stCxn id="424" idx="6"/>
            <a:endCxn id="420" idx="2"/>
          </p:cNvCxnSpPr>
          <p:nvPr/>
        </p:nvCxnSpPr>
        <p:spPr>
          <a:xfrm flipH="1" rot="10800000">
            <a:off x="3467529" y="2734919"/>
            <a:ext cx="609300" cy="12288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0" name="Google Shape;450;p43"/>
          <p:cNvCxnSpPr>
            <a:stCxn id="422" idx="6"/>
            <a:endCxn id="429" idx="2"/>
          </p:cNvCxnSpPr>
          <p:nvPr/>
        </p:nvCxnSpPr>
        <p:spPr>
          <a:xfrm flipH="1" rot="10800000">
            <a:off x="4434032" y="2734807"/>
            <a:ext cx="6093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1" name="Google Shape;451;p43"/>
          <p:cNvCxnSpPr>
            <a:stCxn id="422" idx="6"/>
            <a:endCxn id="428" idx="2"/>
          </p:cNvCxnSpPr>
          <p:nvPr/>
        </p:nvCxnSpPr>
        <p:spPr>
          <a:xfrm flipH="1" rot="10800000">
            <a:off x="4434032" y="3223807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2" name="Google Shape;452;p43"/>
          <p:cNvCxnSpPr>
            <a:stCxn id="422" idx="6"/>
            <a:endCxn id="427" idx="2"/>
          </p:cNvCxnSpPr>
          <p:nvPr/>
        </p:nvCxnSpPr>
        <p:spPr>
          <a:xfrm>
            <a:off x="4434032" y="3712507"/>
            <a:ext cx="6117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3" name="Google Shape;453;p43"/>
          <p:cNvCxnSpPr>
            <a:stCxn id="422" idx="6"/>
            <a:endCxn id="426" idx="2"/>
          </p:cNvCxnSpPr>
          <p:nvPr/>
        </p:nvCxnSpPr>
        <p:spPr>
          <a:xfrm>
            <a:off x="4434032" y="3712507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4" name="Google Shape;454;p43"/>
          <p:cNvCxnSpPr>
            <a:endCxn id="429" idx="2"/>
          </p:cNvCxnSpPr>
          <p:nvPr/>
        </p:nvCxnSpPr>
        <p:spPr>
          <a:xfrm flipH="1" rot="10800000">
            <a:off x="4433915" y="2734900"/>
            <a:ext cx="609300" cy="14664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5" name="Google Shape;455;p43"/>
          <p:cNvCxnSpPr>
            <a:endCxn id="428" idx="2"/>
          </p:cNvCxnSpPr>
          <p:nvPr/>
        </p:nvCxnSpPr>
        <p:spPr>
          <a:xfrm flipH="1" rot="10800000">
            <a:off x="4433915" y="3223706"/>
            <a:ext cx="6093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6" name="Google Shape;456;p43"/>
          <p:cNvCxnSpPr>
            <a:stCxn id="421" idx="6"/>
            <a:endCxn id="427" idx="2"/>
          </p:cNvCxnSpPr>
          <p:nvPr/>
        </p:nvCxnSpPr>
        <p:spPr>
          <a:xfrm flipH="1" rot="10800000">
            <a:off x="4434032" y="3712625"/>
            <a:ext cx="6117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7" name="Google Shape;457;p43"/>
          <p:cNvCxnSpPr>
            <a:stCxn id="421" idx="6"/>
            <a:endCxn id="426" idx="2"/>
          </p:cNvCxnSpPr>
          <p:nvPr/>
        </p:nvCxnSpPr>
        <p:spPr>
          <a:xfrm>
            <a:off x="4434032" y="4201325"/>
            <a:ext cx="6093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8" name="Google Shape;458;p43"/>
          <p:cNvCxnSpPr>
            <a:stCxn id="429" idx="6"/>
            <a:endCxn id="425" idx="2"/>
          </p:cNvCxnSpPr>
          <p:nvPr/>
        </p:nvCxnSpPr>
        <p:spPr>
          <a:xfrm>
            <a:off x="5400515" y="2734900"/>
            <a:ext cx="6093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9" name="Google Shape;459;p43"/>
          <p:cNvCxnSpPr>
            <a:stCxn id="428" idx="6"/>
            <a:endCxn id="425" idx="2"/>
          </p:cNvCxnSpPr>
          <p:nvPr/>
        </p:nvCxnSpPr>
        <p:spPr>
          <a:xfrm>
            <a:off x="5400515" y="3223706"/>
            <a:ext cx="6093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0" name="Google Shape;460;p43"/>
          <p:cNvCxnSpPr>
            <a:stCxn id="427" idx="6"/>
            <a:endCxn id="425" idx="2"/>
          </p:cNvCxnSpPr>
          <p:nvPr/>
        </p:nvCxnSpPr>
        <p:spPr>
          <a:xfrm flipH="1" rot="10800000">
            <a:off x="5403154" y="3223812"/>
            <a:ext cx="6066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1" name="Google Shape;461;p43"/>
          <p:cNvCxnSpPr>
            <a:stCxn id="426" idx="6"/>
            <a:endCxn id="425" idx="2"/>
          </p:cNvCxnSpPr>
          <p:nvPr/>
        </p:nvCxnSpPr>
        <p:spPr>
          <a:xfrm flipH="1" rot="10800000">
            <a:off x="5400515" y="3223618"/>
            <a:ext cx="609300" cy="977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2" name="Google Shape;462;p43"/>
          <p:cNvSpPr txBox="1"/>
          <p:nvPr/>
        </p:nvSpPr>
        <p:spPr>
          <a:xfrm>
            <a:off x="3037838" y="4446495"/>
            <a:ext cx="514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Input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63" name="Google Shape;463;p43"/>
          <p:cNvSpPr txBox="1"/>
          <p:nvPr/>
        </p:nvSpPr>
        <p:spPr>
          <a:xfrm>
            <a:off x="3914573" y="4446495"/>
            <a:ext cx="681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Hidden 1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64" name="Google Shape;464;p43"/>
          <p:cNvSpPr txBox="1"/>
          <p:nvPr/>
        </p:nvSpPr>
        <p:spPr>
          <a:xfrm>
            <a:off x="4883698" y="4446495"/>
            <a:ext cx="681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Hidden 2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65" name="Google Shape;465;p43"/>
          <p:cNvSpPr txBox="1"/>
          <p:nvPr/>
        </p:nvSpPr>
        <p:spPr>
          <a:xfrm>
            <a:off x="5814524" y="4446495"/>
            <a:ext cx="758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Classification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66" name="Google Shape;466;p43"/>
          <p:cNvSpPr/>
          <p:nvPr/>
        </p:nvSpPr>
        <p:spPr>
          <a:xfrm>
            <a:off x="6014975" y="3533828"/>
            <a:ext cx="357300" cy="357300"/>
          </a:xfrm>
          <a:prstGeom prst="ellipse">
            <a:avLst/>
          </a:prstGeom>
          <a:solidFill>
            <a:schemeClr val="accent4"/>
          </a:solidFill>
          <a:ln cap="flat" cmpd="sng" w="64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1850" lIns="61850" spcFirstLastPara="1" rIns="61850" wrap="square" tIns="61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7"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467" name="Google Shape;467;p43"/>
          <p:cNvCxnSpPr>
            <a:stCxn id="429" idx="7"/>
            <a:endCxn id="466" idx="2"/>
          </p:cNvCxnSpPr>
          <p:nvPr/>
        </p:nvCxnSpPr>
        <p:spPr>
          <a:xfrm>
            <a:off x="5348189" y="2608575"/>
            <a:ext cx="666900" cy="11040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8" name="Google Shape;468;p43"/>
          <p:cNvCxnSpPr>
            <a:stCxn id="428" idx="6"/>
            <a:endCxn id="466" idx="2"/>
          </p:cNvCxnSpPr>
          <p:nvPr/>
        </p:nvCxnSpPr>
        <p:spPr>
          <a:xfrm>
            <a:off x="5400515" y="3223706"/>
            <a:ext cx="6144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9" name="Google Shape;469;p43"/>
          <p:cNvCxnSpPr>
            <a:stCxn id="427" idx="6"/>
            <a:endCxn id="466" idx="2"/>
          </p:cNvCxnSpPr>
          <p:nvPr/>
        </p:nvCxnSpPr>
        <p:spPr>
          <a:xfrm>
            <a:off x="5403154" y="3712512"/>
            <a:ext cx="611700" cy="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0" name="Google Shape;470;p43"/>
          <p:cNvCxnSpPr>
            <a:stCxn id="426" idx="6"/>
            <a:endCxn id="466" idx="2"/>
          </p:cNvCxnSpPr>
          <p:nvPr/>
        </p:nvCxnSpPr>
        <p:spPr>
          <a:xfrm flipH="1" rot="10800000">
            <a:off x="5400515" y="3712618"/>
            <a:ext cx="614400" cy="488700"/>
          </a:xfrm>
          <a:prstGeom prst="straightConnector1">
            <a:avLst/>
          </a:prstGeom>
          <a:noFill/>
          <a:ln cap="flat" cmpd="sng" w="77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1" name="Google Shape;471;p43"/>
          <p:cNvSpPr txBox="1"/>
          <p:nvPr/>
        </p:nvSpPr>
        <p:spPr>
          <a:xfrm>
            <a:off x="6292573" y="3097186"/>
            <a:ext cx="758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Happy :)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72" name="Google Shape;472;p43"/>
          <p:cNvSpPr txBox="1"/>
          <p:nvPr/>
        </p:nvSpPr>
        <p:spPr>
          <a:xfrm>
            <a:off x="6233957" y="3578665"/>
            <a:ext cx="758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Sad :(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73" name="Google Shape;473;p43"/>
          <p:cNvSpPr txBox="1"/>
          <p:nvPr/>
        </p:nvSpPr>
        <p:spPr>
          <a:xfrm>
            <a:off x="2151952" y="3330875"/>
            <a:ext cx="479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MFCCs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474" name="Google Shape;474;p43"/>
          <p:cNvCxnSpPr>
            <a:stCxn id="473" idx="3"/>
            <a:endCxn id="418" idx="2"/>
          </p:cNvCxnSpPr>
          <p:nvPr/>
        </p:nvCxnSpPr>
        <p:spPr>
          <a:xfrm flipH="1" rot="10800000">
            <a:off x="2631052" y="2972525"/>
            <a:ext cx="479100" cy="4956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5" name="Google Shape;475;p43"/>
          <p:cNvCxnSpPr>
            <a:stCxn id="473" idx="3"/>
            <a:endCxn id="419" idx="2"/>
          </p:cNvCxnSpPr>
          <p:nvPr/>
        </p:nvCxnSpPr>
        <p:spPr>
          <a:xfrm>
            <a:off x="2631052" y="3468125"/>
            <a:ext cx="4791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6" name="Google Shape;476;p43"/>
          <p:cNvCxnSpPr>
            <a:stCxn id="473" idx="3"/>
            <a:endCxn id="424" idx="2"/>
          </p:cNvCxnSpPr>
          <p:nvPr/>
        </p:nvCxnSpPr>
        <p:spPr>
          <a:xfrm>
            <a:off x="2631052" y="3468125"/>
            <a:ext cx="479100" cy="4956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4"/>
          <p:cNvSpPr/>
          <p:nvPr/>
        </p:nvSpPr>
        <p:spPr>
          <a:xfrm>
            <a:off x="3943600" y="2480675"/>
            <a:ext cx="1557000" cy="1974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82" name="Google Shape;482;p44"/>
          <p:cNvSpPr/>
          <p:nvPr/>
        </p:nvSpPr>
        <p:spPr>
          <a:xfrm>
            <a:off x="5851875" y="2632775"/>
            <a:ext cx="606900" cy="1670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83" name="Google Shape;483;p44"/>
          <p:cNvSpPr/>
          <p:nvPr/>
        </p:nvSpPr>
        <p:spPr>
          <a:xfrm>
            <a:off x="2985425" y="2632775"/>
            <a:ext cx="606900" cy="1670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484" name="Google Shape;484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4"/>
          <p:cNvSpPr txBox="1"/>
          <p:nvPr>
            <p:ph idx="1" type="body"/>
          </p:nvPr>
        </p:nvSpPr>
        <p:spPr>
          <a:xfrm>
            <a:off x="720000" y="1112024"/>
            <a:ext cx="7704000" cy="9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Needed an algorithm that could learn to </a:t>
            </a:r>
            <a:r>
              <a:rPr b="1" lang="en" sz="1500">
                <a:latin typeface="Assistant"/>
                <a:ea typeface="Assistant"/>
                <a:cs typeface="Assistant"/>
                <a:sym typeface="Assistant"/>
              </a:rPr>
              <a:t>identify</a:t>
            </a:r>
            <a:r>
              <a:rPr lang="en" sz="1500"/>
              <a:t> and </a:t>
            </a:r>
            <a:r>
              <a:rPr b="1" lang="en" sz="1500">
                <a:latin typeface="Assistant"/>
                <a:ea typeface="Assistant"/>
                <a:cs typeface="Assistant"/>
                <a:sym typeface="Assistant"/>
              </a:rPr>
              <a:t>classify</a:t>
            </a:r>
            <a:r>
              <a:rPr lang="en" sz="1500"/>
              <a:t> emotions in audio clips of human speech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Must rely on quantitative approximations for speech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Since we know the various categories of emotions that we want to classify, we can solve this problem using </a:t>
            </a:r>
            <a:r>
              <a:rPr b="1" lang="en" sz="1500" u="sng">
                <a:latin typeface="Assistant"/>
                <a:ea typeface="Assistant"/>
                <a:cs typeface="Assistant"/>
                <a:sym typeface="Assistant"/>
              </a:rPr>
              <a:t>neural networks</a:t>
            </a:r>
            <a:r>
              <a:rPr lang="en" sz="1500"/>
              <a:t> (discussed on the last day of class)</a:t>
            </a:r>
            <a:endParaRPr sz="1500"/>
          </a:p>
        </p:txBody>
      </p:sp>
      <p:sp>
        <p:nvSpPr>
          <p:cNvPr id="486" name="Google Shape;486;p44"/>
          <p:cNvSpPr txBox="1"/>
          <p:nvPr/>
        </p:nvSpPr>
        <p:spPr>
          <a:xfrm>
            <a:off x="3037838" y="4446495"/>
            <a:ext cx="5148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Input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87" name="Google Shape;487;p44"/>
          <p:cNvSpPr txBox="1"/>
          <p:nvPr/>
        </p:nvSpPr>
        <p:spPr>
          <a:xfrm>
            <a:off x="4381298" y="4446495"/>
            <a:ext cx="681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Hidden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488" name="Google Shape;488;p44"/>
          <p:cNvSpPr txBox="1"/>
          <p:nvPr/>
        </p:nvSpPr>
        <p:spPr>
          <a:xfrm>
            <a:off x="5814524" y="4446495"/>
            <a:ext cx="758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74150" lIns="74150" spcFirstLastPara="1" rIns="74150" wrap="square" tIns="741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1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Classification</a:t>
            </a:r>
            <a:endParaRPr b="1" sz="81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mon Childhood Diseases by Slidesgo">
  <a:themeElements>
    <a:clrScheme name="Simple Light">
      <a:dk1>
        <a:srgbClr val="252525"/>
      </a:dk1>
      <a:lt1>
        <a:srgbClr val="F4F4F4"/>
      </a:lt1>
      <a:dk2>
        <a:srgbClr val="C8B5E4"/>
      </a:dk2>
      <a:lt2>
        <a:srgbClr val="7DE0D8"/>
      </a:lt2>
      <a:accent1>
        <a:srgbClr val="34E297"/>
      </a:accent1>
      <a:accent2>
        <a:srgbClr val="C2F686"/>
      </a:accent2>
      <a:accent3>
        <a:srgbClr val="F9CBA6"/>
      </a:accent3>
      <a:accent4>
        <a:srgbClr val="E7A0C2"/>
      </a:accent4>
      <a:accent5>
        <a:srgbClr val="E671DC"/>
      </a:accent5>
      <a:accent6>
        <a:srgbClr val="FF8795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